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669088" cy="987266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hDRzwoO+k6KGvRfCk9F1s2Yevp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customschemas.google.com/relationships/presentationmetadata" Target="NULL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88925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778250" y="0"/>
            <a:ext cx="288925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66775" y="739775"/>
            <a:ext cx="4935538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66750" y="4689475"/>
            <a:ext cx="5335588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77363"/>
            <a:ext cx="2889250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778250" y="9377363"/>
            <a:ext cx="2889250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 altLang="et-E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7" name="Google Shape;27;p1:notes"/>
          <p:cNvSpPr txBox="1">
            <a:spLocks noGrp="1"/>
          </p:cNvSpPr>
          <p:nvPr>
            <p:ph type="body" idx="1"/>
          </p:nvPr>
        </p:nvSpPr>
        <p:spPr>
          <a:xfrm>
            <a:off x="666750" y="4689475"/>
            <a:ext cx="5335588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1:notes"/>
          <p:cNvSpPr txBox="1">
            <a:spLocks noGrp="1"/>
          </p:cNvSpPr>
          <p:nvPr>
            <p:ph type="sldNum" idx="12"/>
          </p:nvPr>
        </p:nvSpPr>
        <p:spPr>
          <a:xfrm>
            <a:off x="3778250" y="9377363"/>
            <a:ext cx="2889250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 altLang="et-E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p10:notes"/>
          <p:cNvSpPr txBox="1">
            <a:spLocks noGrp="1"/>
          </p:cNvSpPr>
          <p:nvPr>
            <p:ph type="body" idx="1"/>
          </p:nvPr>
        </p:nvSpPr>
        <p:spPr>
          <a:xfrm>
            <a:off x="666750" y="4689475"/>
            <a:ext cx="5335588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0:notes"/>
          <p:cNvSpPr txBox="1">
            <a:spLocks noGrp="1"/>
          </p:cNvSpPr>
          <p:nvPr>
            <p:ph type="sldNum" idx="12"/>
          </p:nvPr>
        </p:nvSpPr>
        <p:spPr>
          <a:xfrm>
            <a:off x="3778250" y="9377363"/>
            <a:ext cx="2889250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 altLang="et-EE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7" name="Google Shape;97;p11:notes"/>
          <p:cNvSpPr txBox="1">
            <a:spLocks noGrp="1"/>
          </p:cNvSpPr>
          <p:nvPr>
            <p:ph type="body" idx="1"/>
          </p:nvPr>
        </p:nvSpPr>
        <p:spPr>
          <a:xfrm>
            <a:off x="666750" y="4689475"/>
            <a:ext cx="5335588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1:notes"/>
          <p:cNvSpPr txBox="1">
            <a:spLocks noGrp="1"/>
          </p:cNvSpPr>
          <p:nvPr>
            <p:ph type="sldNum" idx="12"/>
          </p:nvPr>
        </p:nvSpPr>
        <p:spPr>
          <a:xfrm>
            <a:off x="3778250" y="9377363"/>
            <a:ext cx="2889250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 altLang="et-E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" name="Google Shape;34;p2:notes"/>
          <p:cNvSpPr txBox="1">
            <a:spLocks noGrp="1"/>
          </p:cNvSpPr>
          <p:nvPr>
            <p:ph type="body" idx="1"/>
          </p:nvPr>
        </p:nvSpPr>
        <p:spPr>
          <a:xfrm>
            <a:off x="666750" y="4689475"/>
            <a:ext cx="5335588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35" name="Google Shape;35;p2:notes"/>
          <p:cNvSpPr txBox="1">
            <a:spLocks noGrp="1"/>
          </p:cNvSpPr>
          <p:nvPr>
            <p:ph type="sldNum" idx="12"/>
          </p:nvPr>
        </p:nvSpPr>
        <p:spPr>
          <a:xfrm>
            <a:off x="3778250" y="9377363"/>
            <a:ext cx="2889250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 altLang="et-EE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" name="Google Shape;41;p3:notes"/>
          <p:cNvSpPr txBox="1">
            <a:spLocks noGrp="1"/>
          </p:cNvSpPr>
          <p:nvPr>
            <p:ph type="body" idx="1"/>
          </p:nvPr>
        </p:nvSpPr>
        <p:spPr>
          <a:xfrm>
            <a:off x="666750" y="4689475"/>
            <a:ext cx="5335588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42" name="Google Shape;42;p3:notes"/>
          <p:cNvSpPr txBox="1">
            <a:spLocks noGrp="1"/>
          </p:cNvSpPr>
          <p:nvPr>
            <p:ph type="sldNum" idx="12"/>
          </p:nvPr>
        </p:nvSpPr>
        <p:spPr>
          <a:xfrm>
            <a:off x="3778250" y="9377363"/>
            <a:ext cx="2889250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 altLang="et-EE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" name="Google Shape;48;p4:notes"/>
          <p:cNvSpPr txBox="1">
            <a:spLocks noGrp="1"/>
          </p:cNvSpPr>
          <p:nvPr>
            <p:ph type="body" idx="1"/>
          </p:nvPr>
        </p:nvSpPr>
        <p:spPr>
          <a:xfrm>
            <a:off x="666750" y="4689475"/>
            <a:ext cx="5335588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49" name="Google Shape;49;p4:notes"/>
          <p:cNvSpPr txBox="1">
            <a:spLocks noGrp="1"/>
          </p:cNvSpPr>
          <p:nvPr>
            <p:ph type="sldNum" idx="12"/>
          </p:nvPr>
        </p:nvSpPr>
        <p:spPr>
          <a:xfrm>
            <a:off x="3778250" y="9377363"/>
            <a:ext cx="2889250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 altLang="et-EE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p5:notes"/>
          <p:cNvSpPr txBox="1">
            <a:spLocks noGrp="1"/>
          </p:cNvSpPr>
          <p:nvPr>
            <p:ph type="body" idx="1"/>
          </p:nvPr>
        </p:nvSpPr>
        <p:spPr>
          <a:xfrm>
            <a:off x="666750" y="4689475"/>
            <a:ext cx="5335588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5:notes"/>
          <p:cNvSpPr txBox="1">
            <a:spLocks noGrp="1"/>
          </p:cNvSpPr>
          <p:nvPr>
            <p:ph type="sldNum" idx="12"/>
          </p:nvPr>
        </p:nvSpPr>
        <p:spPr>
          <a:xfrm>
            <a:off x="3778250" y="9377363"/>
            <a:ext cx="2889250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 altLang="et-EE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6:notes"/>
          <p:cNvSpPr txBox="1">
            <a:spLocks noGrp="1"/>
          </p:cNvSpPr>
          <p:nvPr>
            <p:ph type="body" idx="1"/>
          </p:nvPr>
        </p:nvSpPr>
        <p:spPr>
          <a:xfrm>
            <a:off x="666750" y="4689475"/>
            <a:ext cx="5335588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0"/>
          </a:p>
        </p:txBody>
      </p:sp>
      <p:sp>
        <p:nvSpPr>
          <p:cNvPr id="63" name="Google Shape;63;p6:notes"/>
          <p:cNvSpPr txBox="1">
            <a:spLocks noGrp="1"/>
          </p:cNvSpPr>
          <p:nvPr>
            <p:ph type="sldNum" idx="12"/>
          </p:nvPr>
        </p:nvSpPr>
        <p:spPr>
          <a:xfrm>
            <a:off x="3778250" y="9377363"/>
            <a:ext cx="2889250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 altLang="et-EE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7:notes"/>
          <p:cNvSpPr txBox="1">
            <a:spLocks noGrp="1"/>
          </p:cNvSpPr>
          <p:nvPr>
            <p:ph type="body" idx="1"/>
          </p:nvPr>
        </p:nvSpPr>
        <p:spPr>
          <a:xfrm>
            <a:off x="666750" y="4689475"/>
            <a:ext cx="5335588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7:notes"/>
          <p:cNvSpPr txBox="1">
            <a:spLocks noGrp="1"/>
          </p:cNvSpPr>
          <p:nvPr>
            <p:ph type="sldNum" idx="12"/>
          </p:nvPr>
        </p:nvSpPr>
        <p:spPr>
          <a:xfrm>
            <a:off x="3778250" y="9377363"/>
            <a:ext cx="2889250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 altLang="et-EE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8:notes"/>
          <p:cNvSpPr txBox="1">
            <a:spLocks noGrp="1"/>
          </p:cNvSpPr>
          <p:nvPr>
            <p:ph type="body" idx="1"/>
          </p:nvPr>
        </p:nvSpPr>
        <p:spPr>
          <a:xfrm>
            <a:off x="666750" y="4689475"/>
            <a:ext cx="5335588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8:notes"/>
          <p:cNvSpPr txBox="1">
            <a:spLocks noGrp="1"/>
          </p:cNvSpPr>
          <p:nvPr>
            <p:ph type="sldNum" idx="12"/>
          </p:nvPr>
        </p:nvSpPr>
        <p:spPr>
          <a:xfrm>
            <a:off x="3778250" y="9377363"/>
            <a:ext cx="2889250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 altLang="et-EE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9:notes"/>
          <p:cNvSpPr txBox="1">
            <a:spLocks noGrp="1"/>
          </p:cNvSpPr>
          <p:nvPr>
            <p:ph type="body" idx="1"/>
          </p:nvPr>
        </p:nvSpPr>
        <p:spPr>
          <a:xfrm>
            <a:off x="666750" y="4689475"/>
            <a:ext cx="5335588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9:notes"/>
          <p:cNvSpPr txBox="1">
            <a:spLocks noGrp="1"/>
          </p:cNvSpPr>
          <p:nvPr>
            <p:ph type="sldNum" idx="12"/>
          </p:nvPr>
        </p:nvSpPr>
        <p:spPr>
          <a:xfrm>
            <a:off x="3778250" y="9377363"/>
            <a:ext cx="2889250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 altLang="et-EE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3"/>
          <p:cNvSpPr txBox="1"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subTitle" idx="1"/>
          </p:nvPr>
        </p:nvSpPr>
        <p:spPr>
          <a:xfrm>
            <a:off x="835025" y="441325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>
                <a:solidFill>
                  <a:schemeClr val="lt1"/>
                </a:solidFill>
              </a:defRPr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35488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354888" cy="4060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35488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3538736" cy="4061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21" name="Google Shape;21;p15"/>
          <p:cNvSpPr txBox="1">
            <a:spLocks noGrp="1"/>
          </p:cNvSpPr>
          <p:nvPr>
            <p:ph type="body" idx="2"/>
          </p:nvPr>
        </p:nvSpPr>
        <p:spPr>
          <a:xfrm>
            <a:off x="4212360" y="1600201"/>
            <a:ext cx="3600000" cy="4061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35488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354888" cy="4060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"/>
          <p:cNvSpPr txBox="1">
            <a:spLocks noGrp="1"/>
          </p:cNvSpPr>
          <p:nvPr>
            <p:ph type="ctrTitle"/>
          </p:nvPr>
        </p:nvSpPr>
        <p:spPr>
          <a:xfrm>
            <a:off x="323850" y="2133600"/>
            <a:ext cx="8351838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altLang="et-EE"/>
              <a:t>Social Entrepreneurship in Estonia</a:t>
            </a:r>
            <a:endParaRPr/>
          </a:p>
        </p:txBody>
      </p:sp>
      <p:sp>
        <p:nvSpPr>
          <p:cNvPr id="31" name="Google Shape;31;p1"/>
          <p:cNvSpPr txBox="1">
            <a:spLocks noGrp="1"/>
          </p:cNvSpPr>
          <p:nvPr>
            <p:ph type="subTitle" idx="2147483647"/>
          </p:nvPr>
        </p:nvSpPr>
        <p:spPr>
          <a:xfrm>
            <a:off x="835025" y="441325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</a:pPr>
            <a:r>
              <a:rPr lang="et-EE" altLang="et-EE"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Minna Harjo</a:t>
            </a:r>
            <a:endParaRPr sz="22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</a:pPr>
            <a:r>
              <a:rPr lang="et-EE" altLang="et-EE"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Civil Society Policy Department</a:t>
            </a:r>
            <a:endParaRPr sz="2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</a:pPr>
            <a:r>
              <a:rPr lang="et-EE" altLang="et-EE"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25.08.2021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35488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altLang="et-EE" b="1"/>
              <a:t>Strategic partnership</a:t>
            </a:r>
            <a:endParaRPr b="1"/>
          </a:p>
        </p:txBody>
      </p:sp>
      <p:sp>
        <p:nvSpPr>
          <p:cNvPr id="94" name="Google Shape;94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354888" cy="4060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t-EE" altLang="et-EE"/>
              <a:t>Goals defined in Civil Society Programme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t-EE" altLang="et-EE"/>
              <a:t>Strategic partners selected through a public tender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t-EE" altLang="et-EE"/>
              <a:t>Social Enterprise Estonia strategic partner to the ministry: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✔"/>
            </a:pPr>
            <a:r>
              <a:rPr lang="et-EE" altLang="et-EE" sz="2400"/>
              <a:t>Improving operating environment of SE’s</a:t>
            </a:r>
            <a:endParaRPr sz="240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✔"/>
            </a:pPr>
            <a:r>
              <a:rPr lang="et-EE" altLang="et-EE" sz="2400"/>
              <a:t>Sustainable social enterprises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1"/>
          <p:cNvSpPr txBox="1">
            <a:spLocks noGrp="1"/>
          </p:cNvSpPr>
          <p:nvPr>
            <p:ph type="ctrTitle"/>
          </p:nvPr>
        </p:nvSpPr>
        <p:spPr>
          <a:xfrm>
            <a:off x="822860" y="4293096"/>
            <a:ext cx="7772400" cy="108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altLang="et-EE"/>
              <a:t>Thank you!</a:t>
            </a:r>
            <a:endParaRPr/>
          </a:p>
        </p:txBody>
      </p:sp>
      <p:sp>
        <p:nvSpPr>
          <p:cNvPr id="101" name="Google Shape;101;p11"/>
          <p:cNvSpPr txBox="1"/>
          <p:nvPr/>
        </p:nvSpPr>
        <p:spPr>
          <a:xfrm>
            <a:off x="822860" y="5517232"/>
            <a:ext cx="340965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altLang="et-EE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minna.harjo@siseministeerium.ee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35488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altLang="et-EE" b="1"/>
              <a:t>Where are we today?</a:t>
            </a:r>
            <a:endParaRPr/>
          </a:p>
        </p:txBody>
      </p:sp>
      <p:sp>
        <p:nvSpPr>
          <p:cNvPr id="38" name="Google Shape;38;p2"/>
          <p:cNvSpPr txBox="1">
            <a:spLocks noGrp="1"/>
          </p:cNvSpPr>
          <p:nvPr>
            <p:ph type="body" idx="1"/>
          </p:nvPr>
        </p:nvSpPr>
        <p:spPr>
          <a:xfrm>
            <a:off x="683568" y="1700808"/>
            <a:ext cx="7354888" cy="3096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t-EE" altLang="et-EE"/>
              <a:t>Relatively early stage of ecosystem development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t-EE" altLang="et-EE"/>
              <a:t>Low public awareness of social entrepreneurship, related opportunities and potential impact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t-EE" altLang="et-EE">
                <a:latin typeface="Arial"/>
                <a:ea typeface="Arial"/>
                <a:cs typeface="Arial"/>
                <a:sym typeface="Arial"/>
              </a:rPr>
              <a:t>…</a:t>
            </a:r>
            <a:r>
              <a:rPr lang="et-EE" altLang="et-EE"/>
              <a:t>but an optimistic outlook!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35488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altLang="et-EE" b="1"/>
              <a:t>SE’s as part of Estonian civil society</a:t>
            </a:r>
            <a:endParaRPr b="1"/>
          </a:p>
        </p:txBody>
      </p:sp>
      <p:sp>
        <p:nvSpPr>
          <p:cNvPr id="45" name="Google Shape;45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354888" cy="4060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t-EE" altLang="et-EE"/>
              <a:t>Responsible ministry: Ministry of the Interior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t-EE" altLang="et-EE"/>
              <a:t>Civil Society Programme 2021-2024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t-EE" altLang="et-EE"/>
              <a:t>Operate in a range of social and economic fields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t-EE" altLang="et-EE"/>
              <a:t>Organisationally fit between traditional charities and private companies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35488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altLang="et-EE" b="1"/>
              <a:t>Challenges </a:t>
            </a:r>
            <a:endParaRPr b="1"/>
          </a:p>
        </p:txBody>
      </p:sp>
      <p:sp>
        <p:nvSpPr>
          <p:cNvPr id="52" name="Google Shape;52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354888" cy="4060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t-EE" altLang="et-EE"/>
              <a:t>Fragmentation, incl. access to funding opportunities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t-EE" altLang="et-EE"/>
              <a:t>Legal framework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t-EE" altLang="et-EE"/>
              <a:t>Skills and capacity building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t-EE" altLang="et-EE"/>
              <a:t>Lack of wider awareness of SE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t-EE" altLang="et-EE"/>
              <a:t>Impact measurement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35488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altLang="et-EE" b="1"/>
              <a:t>Strengths and opportunities</a:t>
            </a:r>
            <a:endParaRPr b="1"/>
          </a:p>
        </p:txBody>
      </p:sp>
      <p:sp>
        <p:nvSpPr>
          <p:cNvPr id="59" name="Google Shape;59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354888" cy="4060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t-EE" altLang="et-EE"/>
              <a:t>Dynamic civil society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t-EE" altLang="et-EE"/>
              <a:t>Vibrant start-up culture, multiplicity of “bottom-up” initiatives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t-EE" altLang="et-EE"/>
              <a:t>SE in higher education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t-EE" altLang="et-EE"/>
              <a:t>Strong partnerships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t-EE" altLang="et-EE"/>
              <a:t>Unreleased potential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t-EE" altLang="et-EE"/>
              <a:t>Supportive infrastructure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35488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altLang="et-EE" b="1"/>
              <a:t>Legal framework</a:t>
            </a:r>
            <a:endParaRPr b="1"/>
          </a:p>
        </p:txBody>
      </p:sp>
      <p:sp>
        <p:nvSpPr>
          <p:cNvPr id="66" name="Google Shape;66;p6"/>
          <p:cNvSpPr txBox="1">
            <a:spLocks noGrp="1"/>
          </p:cNvSpPr>
          <p:nvPr>
            <p:ph type="body" idx="1"/>
          </p:nvPr>
        </p:nvSpPr>
        <p:spPr>
          <a:xfrm>
            <a:off x="755576" y="1628800"/>
            <a:ext cx="7354888" cy="4060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t-EE" altLang="et-EE"/>
              <a:t>No separate law on social entrepreneurship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t-EE" altLang="et-EE"/>
              <a:t>No separate register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t-EE" altLang="et-EE"/>
              <a:t>Established as non-profit associations, foundations and private limited companies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t-EE" altLang="et-EE"/>
              <a:t>Some operate as hybrid organisations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35488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altLang="et-EE" b="1"/>
              <a:t>Definition</a:t>
            </a:r>
            <a:endParaRPr b="1"/>
          </a:p>
        </p:txBody>
      </p:sp>
      <p:sp>
        <p:nvSpPr>
          <p:cNvPr id="73" name="Google Shape;73;p7"/>
          <p:cNvSpPr txBox="1">
            <a:spLocks noGrp="1"/>
          </p:cNvSpPr>
          <p:nvPr>
            <p:ph type="body" idx="1"/>
          </p:nvPr>
        </p:nvSpPr>
        <p:spPr>
          <a:xfrm>
            <a:off x="755576" y="1916832"/>
            <a:ext cx="7354888" cy="4060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t-EE" altLang="et-EE"/>
              <a:t>Conventional working definition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t-EE" altLang="et-EE"/>
              <a:t>No need for a strict and exhaustive official definition on national level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t-EE" altLang="et-EE"/>
              <a:t>Priority: making sure SE’s are eligible applicants for various financial instruments and support measures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35488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altLang="et-EE" b="1"/>
              <a:t>Statistics &amp; industries</a:t>
            </a:r>
            <a:endParaRPr b="1"/>
          </a:p>
        </p:txBody>
      </p:sp>
      <p:sp>
        <p:nvSpPr>
          <p:cNvPr id="80" name="Google Shape;80;p8"/>
          <p:cNvSpPr txBox="1">
            <a:spLocks noGrp="1"/>
          </p:cNvSpPr>
          <p:nvPr>
            <p:ph type="body" idx="1"/>
          </p:nvPr>
        </p:nvSpPr>
        <p:spPr>
          <a:xfrm>
            <a:off x="611560" y="1772816"/>
            <a:ext cx="7354888" cy="4248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t-EE" altLang="et-EE" sz="2400"/>
              <a:t>In 2018 there were 126 social enterprises in Estonia </a:t>
            </a:r>
            <a:r>
              <a:rPr lang="et-EE" altLang="et-EE" sz="2400" i="1"/>
              <a:t>(Statistics Estonia)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✔"/>
            </a:pPr>
            <a:r>
              <a:rPr lang="et-EE" altLang="et-EE" sz="1800"/>
              <a:t>€45.7m sales generated income</a:t>
            </a:r>
            <a:endParaRPr sz="1800"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✔"/>
            </a:pPr>
            <a:r>
              <a:rPr lang="et-EE" altLang="et-EE" sz="1800"/>
              <a:t>1743 paid staff</a:t>
            </a:r>
            <a:endParaRPr sz="180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t-EE" altLang="et-EE" sz="2400"/>
              <a:t>Industries vary widely. Most popular are: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✔"/>
            </a:pPr>
            <a:r>
              <a:rPr lang="et-EE" altLang="et-EE" sz="1800"/>
              <a:t>Social welfare (approx 1/3 of all SE-s)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✔"/>
            </a:pPr>
            <a:r>
              <a:rPr lang="et-EE" altLang="et-EE" sz="1800"/>
              <a:t>Health (physical and mental)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✔"/>
            </a:pPr>
            <a:r>
              <a:rPr lang="et-EE" altLang="et-EE" sz="1800"/>
              <a:t>Education</a:t>
            </a:r>
            <a:endParaRPr sz="18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t-EE" altLang="et-EE" sz="2400"/>
              <a:t>But also </a:t>
            </a:r>
            <a:r>
              <a:rPr lang="et-EE" altLang="et-EE" sz="1800"/>
              <a:t>children and young people, environment, education, etc.</a:t>
            </a:r>
            <a:endParaRPr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35488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altLang="et-EE" b="1"/>
              <a:t>Support infrastructure</a:t>
            </a:r>
            <a:endParaRPr b="1"/>
          </a:p>
        </p:txBody>
      </p:sp>
      <p:sp>
        <p:nvSpPr>
          <p:cNvPr id="87" name="Google Shape;87;p9"/>
          <p:cNvSpPr txBox="1">
            <a:spLocks noGrp="1"/>
          </p:cNvSpPr>
          <p:nvPr>
            <p:ph type="body" idx="1"/>
          </p:nvPr>
        </p:nvSpPr>
        <p:spPr>
          <a:xfrm>
            <a:off x="539552" y="1772816"/>
            <a:ext cx="7354888" cy="4205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t-EE" altLang="et-EE" sz="2400"/>
              <a:t>Social Enterprise Estonia, National Foundation of Civil Society, the Good Deed Foundation and others</a:t>
            </a:r>
            <a:endParaRPr sz="240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t-EE" altLang="et-EE" sz="2400"/>
              <a:t>Incubators</a:t>
            </a:r>
            <a:endParaRPr sz="2400"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et-EE" altLang="et-EE" sz="2000"/>
              <a:t>Social Innovation Incubator (NULA)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et-EE" altLang="et-EE" sz="2000"/>
              <a:t>Business idea incubator Ajujaht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t-EE" altLang="et-EE" sz="2400"/>
              <a:t>County Development Centre Network – counselling for enterprises and NGOs</a:t>
            </a:r>
            <a:endParaRPr sz="240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t-EE" altLang="et-EE" sz="2400"/>
              <a:t>EU projects &amp; funding (SoFiMa, Social Innovation Competency Centres etc)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t-EE" altLang="et-EE" sz="2400"/>
              <a:t>Strategic partnership</a:t>
            </a:r>
            <a:endParaRPr sz="240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Office PowerPoint</Application>
  <PresentationFormat>On-screen Show (4:3)</PresentationFormat>
  <Paragraphs>76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Noto Sans Symbols</vt:lpstr>
      <vt:lpstr>Office Theme</vt:lpstr>
      <vt:lpstr>Social Entrepreneurship in Estonia</vt:lpstr>
      <vt:lpstr>Where are we today?</vt:lpstr>
      <vt:lpstr>SE’s as part of Estonian civil society</vt:lpstr>
      <vt:lpstr>Challenges </vt:lpstr>
      <vt:lpstr>Strengths and opportunities</vt:lpstr>
      <vt:lpstr>Legal framework</vt:lpstr>
      <vt:lpstr>Definition</vt:lpstr>
      <vt:lpstr>Statistics &amp; industries</vt:lpstr>
      <vt:lpstr>Support infrastructure</vt:lpstr>
      <vt:lpstr>Strategic partnership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Entrepreneurship in Estonia</dc:title>
  <dc:creator>Siim Kumpas</dc:creator>
  <cp:lastModifiedBy>Donal Guerin</cp:lastModifiedBy>
  <cp:revision>1</cp:revision>
  <dcterms:created xsi:type="dcterms:W3CDTF">2015-07-17T13:20:19Z</dcterms:created>
  <dcterms:modified xsi:type="dcterms:W3CDTF">2022-02-07T12:17:02Z</dcterms:modified>
</cp:coreProperties>
</file>