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256" r:id="rId2"/>
    <p:sldId id="327" r:id="rId3"/>
    <p:sldId id="346" r:id="rId4"/>
    <p:sldId id="354" r:id="rId5"/>
    <p:sldId id="353" r:id="rId6"/>
    <p:sldId id="326" r:id="rId7"/>
    <p:sldId id="348" r:id="rId8"/>
    <p:sldId id="355" r:id="rId9"/>
    <p:sldId id="352" r:id="rId10"/>
    <p:sldId id="351" r:id="rId11"/>
    <p:sldId id="347" r:id="rId12"/>
    <p:sldId id="258" r:id="rId13"/>
    <p:sldId id="261" r:id="rId14"/>
  </p:sldIdLst>
  <p:sldSz cx="12192000" cy="6858000"/>
  <p:notesSz cx="6797675" cy="99282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oife Ni Drisceoil" initials="AD" lastIdx="2" clrIdx="0">
    <p:extLst>
      <p:ext uri="{19B8F6BF-5375-455C-9EA6-DF929625EA0E}">
        <p15:presenceInfo xmlns:p15="http://schemas.microsoft.com/office/powerpoint/2012/main" userId="S::aoife_nidrisceoil@corkcity.ie::10754259-2079-4d37-ac04-f7d5c1a5748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0613"/>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125" autoAdjust="0"/>
    <p:restoredTop sz="91910" autoAdjust="0"/>
  </p:normalViewPr>
  <p:slideViewPr>
    <p:cSldViewPr snapToObjects="1">
      <p:cViewPr varScale="1">
        <p:scale>
          <a:sx n="66" d="100"/>
          <a:sy n="66" d="100"/>
        </p:scale>
        <p:origin x="528" y="66"/>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8475"/>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49688" y="0"/>
            <a:ext cx="2946400" cy="498475"/>
          </a:xfrm>
          <a:prstGeom prst="rect">
            <a:avLst/>
          </a:prstGeom>
        </p:spPr>
        <p:txBody>
          <a:bodyPr vert="horz" lIns="91440" tIns="45720" rIns="91440" bIns="45720" rtlCol="0"/>
          <a:lstStyle>
            <a:lvl1pPr algn="r">
              <a:defRPr sz="1200"/>
            </a:lvl1pPr>
          </a:lstStyle>
          <a:p>
            <a:fld id="{BEE4C1A5-B384-4623-A16E-40C3F8931F47}" type="datetimeFigureOut">
              <a:rPr lang="en-IE" smtClean="0"/>
              <a:pPr/>
              <a:t>18/06/2020</a:t>
            </a:fld>
            <a:endParaRPr lang="en-IE"/>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79450" y="4778375"/>
            <a:ext cx="5438775" cy="39084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9429750"/>
            <a:ext cx="2946400" cy="498475"/>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49688" y="9429750"/>
            <a:ext cx="2946400" cy="498475"/>
          </a:xfrm>
          <a:prstGeom prst="rect">
            <a:avLst/>
          </a:prstGeom>
        </p:spPr>
        <p:txBody>
          <a:bodyPr vert="horz" lIns="91440" tIns="45720" rIns="91440" bIns="45720" rtlCol="0" anchor="b"/>
          <a:lstStyle>
            <a:lvl1pPr algn="r">
              <a:defRPr sz="1200"/>
            </a:lvl1pPr>
          </a:lstStyle>
          <a:p>
            <a:fld id="{51527749-3B3D-4FCC-AF0C-D3224455FCF2}" type="slidenum">
              <a:rPr lang="en-IE" smtClean="0"/>
              <a:pPr/>
              <a:t>‹#›</a:t>
            </a:fld>
            <a:endParaRPr lang="en-IE"/>
          </a:p>
        </p:txBody>
      </p:sp>
    </p:spTree>
    <p:extLst>
      <p:ext uri="{BB962C8B-B14F-4D97-AF65-F5344CB8AC3E}">
        <p14:creationId xmlns:p14="http://schemas.microsoft.com/office/powerpoint/2010/main" val="27665686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a:t>
            </a:r>
            <a:r>
              <a:rPr lang="en-US" dirty="0" err="1"/>
              <a:t>chosing</a:t>
            </a:r>
            <a:r>
              <a:rPr lang="en-US" dirty="0"/>
              <a:t> to apply to work with us at cork city council. Online interview have </a:t>
            </a:r>
            <a:r>
              <a:rPr lang="en-US" dirty="0" err="1"/>
              <a:t>beome</a:t>
            </a:r>
            <a:r>
              <a:rPr lang="en-US" dirty="0"/>
              <a:t> an increasingly common part of the hiring process.</a:t>
            </a:r>
          </a:p>
          <a:p>
            <a:endParaRPr lang="en-IE" dirty="0"/>
          </a:p>
        </p:txBody>
      </p:sp>
      <p:sp>
        <p:nvSpPr>
          <p:cNvPr id="4" name="Slide Number Placeholder 3"/>
          <p:cNvSpPr>
            <a:spLocks noGrp="1"/>
          </p:cNvSpPr>
          <p:nvPr>
            <p:ph type="sldNum" sz="quarter" idx="5"/>
          </p:nvPr>
        </p:nvSpPr>
        <p:spPr/>
        <p:txBody>
          <a:bodyPr/>
          <a:lstStyle/>
          <a:p>
            <a:fld id="{51527749-3B3D-4FCC-AF0C-D3224455FCF2}" type="slidenum">
              <a:rPr lang="en-IE" smtClean="0"/>
              <a:pPr/>
              <a:t>1</a:t>
            </a:fld>
            <a:endParaRPr lang="en-IE"/>
          </a:p>
        </p:txBody>
      </p:sp>
    </p:spTree>
    <p:extLst>
      <p:ext uri="{BB962C8B-B14F-4D97-AF65-F5344CB8AC3E}">
        <p14:creationId xmlns:p14="http://schemas.microsoft.com/office/powerpoint/2010/main" val="5781093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1527749-3B3D-4FCC-AF0C-D3224455FCF2}" type="slidenum">
              <a:rPr lang="en-IE" smtClean="0"/>
              <a:pPr/>
              <a:t>12</a:t>
            </a:fld>
            <a:endParaRPr lang="en-IE"/>
          </a:p>
        </p:txBody>
      </p:sp>
    </p:spTree>
    <p:extLst>
      <p:ext uri="{BB962C8B-B14F-4D97-AF65-F5344CB8AC3E}">
        <p14:creationId xmlns:p14="http://schemas.microsoft.com/office/powerpoint/2010/main" val="27085490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kern="1200" dirty="0">
              <a:solidFill>
                <a:schemeClr val="tx1"/>
              </a:solidFill>
              <a:effectLst/>
              <a:latin typeface="+mn-lt"/>
              <a:ea typeface="+mn-ea"/>
              <a:cs typeface="+mn-cs"/>
            </a:endParaRPr>
          </a:p>
          <a:p>
            <a:r>
              <a:rPr lang="en-IE" sz="1200" kern="1200" dirty="0">
                <a:solidFill>
                  <a:schemeClr val="tx1"/>
                </a:solidFill>
                <a:effectLst/>
                <a:latin typeface="+mn-lt"/>
                <a:ea typeface="+mn-ea"/>
                <a:cs typeface="+mn-cs"/>
              </a:rPr>
              <a:t>Video job interviews have become an increasingly common part of the hiring process especially since the pandemic. It is very similar to in-person or phone interview but may be a new experience for </a:t>
            </a:r>
            <a:r>
              <a:rPr lang="en-IE" sz="1200" kern="1200" dirty="0" err="1">
                <a:solidFill>
                  <a:schemeClr val="tx1"/>
                </a:solidFill>
                <a:effectLst/>
                <a:latin typeface="+mn-lt"/>
                <a:ea typeface="+mn-ea"/>
                <a:cs typeface="+mn-cs"/>
              </a:rPr>
              <a:t>you</a:t>
            </a:r>
            <a:r>
              <a:rPr lang="en-IE" sz="1200" kern="1200" baseline="0" dirty="0" err="1">
                <a:solidFill>
                  <a:schemeClr val="tx1"/>
                </a:solidFill>
                <a:effectLst/>
                <a:latin typeface="+mn-lt"/>
                <a:ea typeface="+mn-ea"/>
                <a:cs typeface="+mn-cs"/>
              </a:rPr>
              <a:t>This</a:t>
            </a:r>
            <a:r>
              <a:rPr lang="en-IE" sz="1200" kern="1200" baseline="0" dirty="0">
                <a:solidFill>
                  <a:schemeClr val="tx1"/>
                </a:solidFill>
                <a:effectLst/>
                <a:latin typeface="+mn-lt"/>
                <a:ea typeface="+mn-ea"/>
                <a:cs typeface="+mn-cs"/>
              </a:rPr>
              <a:t> </a:t>
            </a:r>
            <a:r>
              <a:rPr lang="en-IE" sz="1200" kern="1200" baseline="0" dirty="0" err="1">
                <a:solidFill>
                  <a:schemeClr val="tx1"/>
                </a:solidFill>
                <a:effectLst/>
                <a:latin typeface="+mn-lt"/>
                <a:ea typeface="+mn-ea"/>
                <a:cs typeface="+mn-cs"/>
              </a:rPr>
              <a:t>respurce</a:t>
            </a:r>
            <a:r>
              <a:rPr lang="en-IE" sz="1200" kern="1200" baseline="0" dirty="0">
                <a:solidFill>
                  <a:schemeClr val="tx1"/>
                </a:solidFill>
                <a:effectLst/>
                <a:latin typeface="+mn-lt"/>
                <a:ea typeface="+mn-ea"/>
                <a:cs typeface="+mn-cs"/>
              </a:rPr>
              <a:t> has been prepared in line with national guidance from the LGMA to help you prepare for your upcoming online interview with us. Online interview are similar to in person or phone interviews, and like with any interview PREPARATION is key</a:t>
            </a:r>
            <a:endParaRPr lang="en-I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kern="1200" dirty="0">
              <a:solidFill>
                <a:schemeClr val="tx1"/>
              </a:solidFill>
              <a:effectLst/>
              <a:latin typeface="+mn-lt"/>
              <a:ea typeface="+mn-ea"/>
              <a:cs typeface="+mn-cs"/>
            </a:endParaRPr>
          </a:p>
          <a:p>
            <a:endParaRPr lang="en-IE" dirty="0"/>
          </a:p>
        </p:txBody>
      </p:sp>
      <p:sp>
        <p:nvSpPr>
          <p:cNvPr id="4" name="Slide Number Placeholder 3"/>
          <p:cNvSpPr>
            <a:spLocks noGrp="1"/>
          </p:cNvSpPr>
          <p:nvPr>
            <p:ph type="sldNum" sz="quarter" idx="5"/>
          </p:nvPr>
        </p:nvSpPr>
        <p:spPr/>
        <p:txBody>
          <a:bodyPr/>
          <a:lstStyle/>
          <a:p>
            <a:fld id="{51527749-3B3D-4FCC-AF0C-D3224455FCF2}" type="slidenum">
              <a:rPr lang="en-IE" smtClean="0"/>
              <a:pPr/>
              <a:t>2</a:t>
            </a:fld>
            <a:endParaRPr lang="en-IE"/>
          </a:p>
        </p:txBody>
      </p:sp>
    </p:spTree>
    <p:extLst>
      <p:ext uri="{BB962C8B-B14F-4D97-AF65-F5344CB8AC3E}">
        <p14:creationId xmlns:p14="http://schemas.microsoft.com/office/powerpoint/2010/main" val="31873779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200" kern="1200" dirty="0">
                <a:solidFill>
                  <a:schemeClr val="tx1"/>
                </a:solidFill>
                <a:effectLst/>
                <a:latin typeface="+mn-lt"/>
                <a:ea typeface="+mn-ea"/>
                <a:cs typeface="+mn-cs"/>
              </a:rPr>
              <a:t>In advance of your scheduled interview time – be prepared – do a tch check to ensure your internet connection, your camera an your headphones are all in working order. Don’t forget to turn off all other devices in the room and close all applications other than Microsoft team on your PC/Tablet or phone</a:t>
            </a:r>
          </a:p>
          <a:p>
            <a:endParaRPr lang="en-IE" dirty="0"/>
          </a:p>
        </p:txBody>
      </p:sp>
      <p:sp>
        <p:nvSpPr>
          <p:cNvPr id="4" name="Slide Number Placeholder 3"/>
          <p:cNvSpPr>
            <a:spLocks noGrp="1"/>
          </p:cNvSpPr>
          <p:nvPr>
            <p:ph type="sldNum" sz="quarter" idx="5"/>
          </p:nvPr>
        </p:nvSpPr>
        <p:spPr/>
        <p:txBody>
          <a:bodyPr/>
          <a:lstStyle/>
          <a:p>
            <a:fld id="{51527749-3B3D-4FCC-AF0C-D3224455FCF2}" type="slidenum">
              <a:rPr lang="en-IE" smtClean="0"/>
              <a:pPr/>
              <a:t>3</a:t>
            </a:fld>
            <a:endParaRPr lang="en-IE"/>
          </a:p>
        </p:txBody>
      </p:sp>
    </p:spTree>
    <p:extLst>
      <p:ext uri="{BB962C8B-B14F-4D97-AF65-F5344CB8AC3E}">
        <p14:creationId xmlns:p14="http://schemas.microsoft.com/office/powerpoint/2010/main" val="21768234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t>
            </a:r>
            <a:r>
              <a:rPr lang="en-IE" dirty="0" err="1"/>
              <a:t>ive</a:t>
            </a:r>
            <a:r>
              <a:rPr lang="en-IE" dirty="0"/>
              <a:t> yourself adequate time to set yourself up.  You can use a stack of books under your device to get the correct camera angle for you</a:t>
            </a:r>
          </a:p>
        </p:txBody>
      </p:sp>
      <p:sp>
        <p:nvSpPr>
          <p:cNvPr id="4" name="Slide Number Placeholder 3"/>
          <p:cNvSpPr>
            <a:spLocks noGrp="1"/>
          </p:cNvSpPr>
          <p:nvPr>
            <p:ph type="sldNum" sz="quarter" idx="5"/>
          </p:nvPr>
        </p:nvSpPr>
        <p:spPr/>
        <p:txBody>
          <a:bodyPr/>
          <a:lstStyle/>
          <a:p>
            <a:fld id="{51527749-3B3D-4FCC-AF0C-D3224455FCF2}" type="slidenum">
              <a:rPr lang="en-IE" smtClean="0"/>
              <a:pPr/>
              <a:t>4</a:t>
            </a:fld>
            <a:endParaRPr lang="en-IE"/>
          </a:p>
        </p:txBody>
      </p:sp>
    </p:spTree>
    <p:extLst>
      <p:ext uri="{BB962C8B-B14F-4D97-AF65-F5344CB8AC3E}">
        <p14:creationId xmlns:p14="http://schemas.microsoft.com/office/powerpoint/2010/main" val="23121225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sure you choose a  onto quite private space where you wont be disturbed. Pour yourself a </a:t>
            </a:r>
            <a:r>
              <a:rPr lang="en-US" dirty="0" err="1"/>
              <a:t>glasss</a:t>
            </a:r>
            <a:r>
              <a:rPr lang="en-US" dirty="0"/>
              <a:t> of water and log onto Microsoft teams at least </a:t>
            </a:r>
            <a:r>
              <a:rPr lang="en-US" dirty="0" err="1"/>
              <a:t>tem</a:t>
            </a:r>
            <a:r>
              <a:rPr lang="en-US" dirty="0"/>
              <a:t> minuet in advance of your </a:t>
            </a:r>
            <a:r>
              <a:rPr lang="en-US" dirty="0" err="1"/>
              <a:t>secheduled</a:t>
            </a:r>
            <a:r>
              <a:rPr lang="en-US" dirty="0"/>
              <a:t> interview time (you could think of this as a virtual waiting room) Recording</a:t>
            </a:r>
            <a:endParaRPr lang="en-IE" dirty="0"/>
          </a:p>
        </p:txBody>
      </p:sp>
      <p:sp>
        <p:nvSpPr>
          <p:cNvPr id="4" name="Slide Number Placeholder 3"/>
          <p:cNvSpPr>
            <a:spLocks noGrp="1"/>
          </p:cNvSpPr>
          <p:nvPr>
            <p:ph type="sldNum" sz="quarter" idx="5"/>
          </p:nvPr>
        </p:nvSpPr>
        <p:spPr/>
        <p:txBody>
          <a:bodyPr/>
          <a:lstStyle/>
          <a:p>
            <a:fld id="{51527749-3B3D-4FCC-AF0C-D3224455FCF2}" type="slidenum">
              <a:rPr lang="en-IE" smtClean="0"/>
              <a:pPr/>
              <a:t>6</a:t>
            </a:fld>
            <a:endParaRPr lang="en-IE"/>
          </a:p>
        </p:txBody>
      </p:sp>
    </p:spTree>
    <p:extLst>
      <p:ext uri="{BB962C8B-B14F-4D97-AF65-F5344CB8AC3E}">
        <p14:creationId xmlns:p14="http://schemas.microsoft.com/office/powerpoint/2010/main" val="22403474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interview will be formal so dress how you would for an in person interview. Be mindful that </a:t>
            </a:r>
            <a:r>
              <a:rPr lang="en-US" dirty="0" err="1"/>
              <a:t>etc</a:t>
            </a:r>
            <a:endParaRPr lang="en-IE" dirty="0"/>
          </a:p>
        </p:txBody>
      </p:sp>
      <p:sp>
        <p:nvSpPr>
          <p:cNvPr id="4" name="Slide Number Placeholder 3"/>
          <p:cNvSpPr>
            <a:spLocks noGrp="1"/>
          </p:cNvSpPr>
          <p:nvPr>
            <p:ph type="sldNum" sz="quarter" idx="5"/>
          </p:nvPr>
        </p:nvSpPr>
        <p:spPr/>
        <p:txBody>
          <a:bodyPr/>
          <a:lstStyle/>
          <a:p>
            <a:fld id="{51527749-3B3D-4FCC-AF0C-D3224455FCF2}" type="slidenum">
              <a:rPr lang="en-IE" smtClean="0"/>
              <a:pPr/>
              <a:t>7</a:t>
            </a:fld>
            <a:endParaRPr lang="en-IE"/>
          </a:p>
        </p:txBody>
      </p:sp>
    </p:spTree>
    <p:extLst>
      <p:ext uri="{BB962C8B-B14F-4D97-AF65-F5344CB8AC3E}">
        <p14:creationId xmlns:p14="http://schemas.microsoft.com/office/powerpoint/2010/main" val="13368951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might find a preparation checklist useful – so, a quick recap - </a:t>
            </a:r>
            <a:endParaRPr lang="en-IE" dirty="0"/>
          </a:p>
        </p:txBody>
      </p:sp>
      <p:sp>
        <p:nvSpPr>
          <p:cNvPr id="4" name="Slide Number Placeholder 3"/>
          <p:cNvSpPr>
            <a:spLocks noGrp="1"/>
          </p:cNvSpPr>
          <p:nvPr>
            <p:ph type="sldNum" sz="quarter" idx="5"/>
          </p:nvPr>
        </p:nvSpPr>
        <p:spPr/>
        <p:txBody>
          <a:bodyPr/>
          <a:lstStyle/>
          <a:p>
            <a:fld id="{51527749-3B3D-4FCC-AF0C-D3224455FCF2}" type="slidenum">
              <a:rPr lang="en-IE" smtClean="0"/>
              <a:pPr/>
              <a:t>8</a:t>
            </a:fld>
            <a:endParaRPr lang="en-IE"/>
          </a:p>
        </p:txBody>
      </p:sp>
    </p:spTree>
    <p:extLst>
      <p:ext uri="{BB962C8B-B14F-4D97-AF65-F5344CB8AC3E}">
        <p14:creationId xmlns:p14="http://schemas.microsoft.com/office/powerpoint/2010/main" val="23046996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51527749-3B3D-4FCC-AF0C-D3224455FCF2}" type="slidenum">
              <a:rPr lang="en-IE" smtClean="0"/>
              <a:pPr/>
              <a:t>9</a:t>
            </a:fld>
            <a:endParaRPr lang="en-IE"/>
          </a:p>
        </p:txBody>
      </p:sp>
    </p:spTree>
    <p:extLst>
      <p:ext uri="{BB962C8B-B14F-4D97-AF65-F5344CB8AC3E}">
        <p14:creationId xmlns:p14="http://schemas.microsoft.com/office/powerpoint/2010/main" val="42116869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E" sz="1200" kern="1200" dirty="0">
                <a:solidFill>
                  <a:schemeClr val="tx1"/>
                </a:solidFill>
                <a:effectLst/>
                <a:latin typeface="+mn-lt"/>
                <a:ea typeface="+mn-ea"/>
                <a:cs typeface="+mn-cs"/>
              </a:rPr>
              <a:t>Eye contact is very important during an in-person interview, and you want to convey that same level of connection during a video interview. Here’s how: Avoid the instinct to look directly at your interviewer on the screen while you’re answering a question. Instead, when you speak, you want to direct your gaze at the camera. When you do this, your eyes are more likely to align with the interviewer’s eyes on the other end. When you’re listening, you can look back at the screen.</a:t>
            </a:r>
          </a:p>
          <a:p>
            <a:pPr marL="127000" algn="l">
              <a:spcBef>
                <a:spcPts val="0"/>
              </a:spcBef>
              <a:buClr>
                <a:srgbClr val="C00000"/>
              </a:buClr>
              <a:buSzPts val="1600"/>
            </a:pPr>
            <a:endParaRPr lang="en-IE" sz="1200" kern="1200" dirty="0">
              <a:solidFill>
                <a:schemeClr val="tx1"/>
              </a:solidFill>
              <a:effectLst/>
              <a:latin typeface="+mn-lt"/>
              <a:ea typeface="+mn-ea"/>
              <a:cs typeface="+mn-cs"/>
            </a:endParaRPr>
          </a:p>
          <a:p>
            <a:pPr marL="127000" algn="l">
              <a:spcBef>
                <a:spcPts val="0"/>
              </a:spcBef>
              <a:buClr>
                <a:srgbClr val="C00000"/>
              </a:buClr>
              <a:buSzPts val="1600"/>
            </a:pPr>
            <a:r>
              <a:rPr lang="en-IE" sz="1200" dirty="0">
                <a:solidFill>
                  <a:schemeClr val="tx1"/>
                </a:solidFill>
              </a:rPr>
              <a:t>When listening, nod and smile as you normally would in an interview.  Use hand gestures if that’s what you’re comfortable with.  Otherwise place them on your lap or table.  Avoid looking around you and away from the screen</a:t>
            </a:r>
          </a:p>
          <a:p>
            <a:pPr marL="127000" algn="l">
              <a:spcBef>
                <a:spcPts val="0"/>
              </a:spcBef>
              <a:buClr>
                <a:srgbClr val="C00000"/>
              </a:buClr>
              <a:buSzPts val="1600"/>
            </a:pPr>
            <a:endParaRPr lang="en-IE" sz="1200" dirty="0">
              <a:solidFill>
                <a:schemeClr val="tx1"/>
              </a:solidFill>
            </a:endParaRPr>
          </a:p>
          <a:p>
            <a:pPr marL="127000" algn="l">
              <a:spcBef>
                <a:spcPts val="0"/>
              </a:spcBef>
              <a:buClr>
                <a:srgbClr val="C00000"/>
              </a:buClr>
              <a:buSzPts val="1600"/>
            </a:pPr>
            <a:endParaRPr lang="en-IE"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E" sz="1200" kern="1200" dirty="0">
                <a:solidFill>
                  <a:schemeClr val="tx1"/>
                </a:solidFill>
                <a:effectLst/>
                <a:latin typeface="+mn-lt"/>
                <a:ea typeface="+mn-ea"/>
                <a:cs typeface="+mn-cs"/>
              </a:rPr>
              <a:t>Have good posture – sit in the chair with your back straight and feet planted on the floor.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E" sz="1200" kern="1200" dirty="0">
                <a:solidFill>
                  <a:schemeClr val="tx1"/>
                </a:solidFill>
                <a:effectLst/>
                <a:latin typeface="+mn-lt"/>
                <a:ea typeface="+mn-ea"/>
                <a:cs typeface="+mn-cs"/>
              </a:rPr>
              <a:t>If you normally use hand gestures, do it if it feels appropriate.  Don’t be afraid to nod and smile.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E" sz="1200" kern="1200" dirty="0">
                <a:solidFill>
                  <a:schemeClr val="tx1"/>
                </a:solidFill>
                <a:effectLst/>
                <a:latin typeface="+mn-lt"/>
                <a:ea typeface="+mn-ea"/>
                <a:cs typeface="+mn-cs"/>
              </a:rPr>
              <a:t>Avoid getting distracted and looking away from the screen. </a:t>
            </a:r>
          </a:p>
          <a:p>
            <a:endParaRPr lang="en-IE" sz="1200" kern="1200" dirty="0">
              <a:solidFill>
                <a:schemeClr val="tx1"/>
              </a:solidFill>
              <a:effectLst/>
              <a:latin typeface="+mn-lt"/>
              <a:ea typeface="+mn-ea"/>
              <a:cs typeface="+mn-cs"/>
            </a:endParaRPr>
          </a:p>
          <a:p>
            <a:endParaRPr lang="en-IE" dirty="0"/>
          </a:p>
        </p:txBody>
      </p:sp>
      <p:sp>
        <p:nvSpPr>
          <p:cNvPr id="4" name="Slide Number Placeholder 3"/>
          <p:cNvSpPr>
            <a:spLocks noGrp="1"/>
          </p:cNvSpPr>
          <p:nvPr>
            <p:ph type="sldNum" sz="quarter" idx="5"/>
          </p:nvPr>
        </p:nvSpPr>
        <p:spPr/>
        <p:txBody>
          <a:bodyPr/>
          <a:lstStyle/>
          <a:p>
            <a:fld id="{51527749-3B3D-4FCC-AF0C-D3224455FCF2}" type="slidenum">
              <a:rPr lang="en-IE" smtClean="0"/>
              <a:pPr/>
              <a:t>10</a:t>
            </a:fld>
            <a:endParaRPr lang="en-IE"/>
          </a:p>
        </p:txBody>
      </p:sp>
    </p:spTree>
    <p:extLst>
      <p:ext uri="{BB962C8B-B14F-4D97-AF65-F5344CB8AC3E}">
        <p14:creationId xmlns:p14="http://schemas.microsoft.com/office/powerpoint/2010/main" val="42116869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DECB0A7-9806-450E-9268-378525EB64E7}"/>
              </a:ext>
            </a:extLst>
          </p:cNvPr>
          <p:cNvSpPr/>
          <p:nvPr userDrawn="1"/>
        </p:nvSpPr>
        <p:spPr>
          <a:xfrm>
            <a:off x="0" y="3907453"/>
            <a:ext cx="12221163" cy="1983935"/>
          </a:xfrm>
          <a:prstGeom prst="rect">
            <a:avLst/>
          </a:prstGeom>
          <a:solidFill>
            <a:srgbClr val="E3061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a:p>
        </p:txBody>
      </p:sp>
      <p:pic>
        <p:nvPicPr>
          <p:cNvPr id="22" name="Picture 21">
            <a:extLst>
              <a:ext uri="{FF2B5EF4-FFF2-40B4-BE49-F238E27FC236}">
                <a16:creationId xmlns:a16="http://schemas.microsoft.com/office/drawing/2014/main" id="{FBE5735C-787B-4B7C-995A-0D79902F6EA1}"/>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4853862" y="966612"/>
            <a:ext cx="2484276" cy="1670301"/>
          </a:xfrm>
          <a:prstGeom prst="rect">
            <a:avLst/>
          </a:prstGeom>
        </p:spPr>
      </p:pic>
      <p:sp>
        <p:nvSpPr>
          <p:cNvPr id="23" name="Title 1">
            <a:extLst>
              <a:ext uri="{FF2B5EF4-FFF2-40B4-BE49-F238E27FC236}">
                <a16:creationId xmlns:a16="http://schemas.microsoft.com/office/drawing/2014/main" id="{51030C2D-438C-4444-B080-2F58AD007729}"/>
              </a:ext>
            </a:extLst>
          </p:cNvPr>
          <p:cNvSpPr txBox="1">
            <a:spLocks/>
          </p:cNvSpPr>
          <p:nvPr userDrawn="1"/>
        </p:nvSpPr>
        <p:spPr>
          <a:xfrm>
            <a:off x="609600" y="274638"/>
            <a:ext cx="10972800" cy="457199"/>
          </a:xfrm>
          <a:prstGeom prst="rect">
            <a:avLst/>
          </a:prstGeom>
        </p:spPr>
        <p:txBody>
          <a:bodyPr vert="horz" lIns="91440" tIns="45720" rIns="91440" bIns="45720" rtlCol="0" anchor="ctr">
            <a:normAutofit fontScale="62500" lnSpcReduction="20000"/>
          </a:bodyPr>
          <a:lstStyle>
            <a:lvl1pPr algn="l" defTabSz="457189" rtl="0" eaLnBrk="1" latinLnBrk="0" hangingPunct="1">
              <a:spcBef>
                <a:spcPct val="0"/>
              </a:spcBef>
              <a:buNone/>
              <a:defRPr sz="4400" kern="1200">
                <a:solidFill>
                  <a:schemeClr val="bg1"/>
                </a:solidFill>
                <a:latin typeface="+mj-lt"/>
                <a:ea typeface="+mj-ea"/>
                <a:cs typeface="+mj-cs"/>
              </a:defRPr>
            </a:lvl1pPr>
          </a:lstStyle>
          <a:p>
            <a:r>
              <a:rPr lang="ga-IE" b="1" dirty="0"/>
              <a:t>Click to edit Master title style</a:t>
            </a:r>
            <a:endParaRPr lang="en-US" b="1" dirty="0"/>
          </a:p>
        </p:txBody>
      </p:sp>
      <p:sp>
        <p:nvSpPr>
          <p:cNvPr id="19" name="Subtitle 2">
            <a:extLst>
              <a:ext uri="{FF2B5EF4-FFF2-40B4-BE49-F238E27FC236}">
                <a16:creationId xmlns:a16="http://schemas.microsoft.com/office/drawing/2014/main" id="{80CA4B9D-5336-4D12-ADC2-BADD85F5B7AD}"/>
              </a:ext>
            </a:extLst>
          </p:cNvPr>
          <p:cNvSpPr>
            <a:spLocks noGrp="1"/>
          </p:cNvSpPr>
          <p:nvPr>
            <p:ph type="subTitle" idx="1" hasCustomPrompt="1"/>
          </p:nvPr>
        </p:nvSpPr>
        <p:spPr>
          <a:xfrm>
            <a:off x="1828800" y="4147074"/>
            <a:ext cx="8534400" cy="1489720"/>
          </a:xfrm>
          <a:prstGeom prst="rect">
            <a:avLst/>
          </a:prstGeom>
        </p:spPr>
        <p:txBody>
          <a:bodyPr/>
          <a:lstStyle>
            <a:lvl1pPr marL="0" indent="0" algn="ctr">
              <a:buNone/>
              <a:defRPr sz="4800" b="1" i="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IE" dirty="0"/>
              <a:t>Title</a:t>
            </a:r>
          </a:p>
          <a:p>
            <a:r>
              <a:rPr lang="en-IE" dirty="0"/>
              <a:t>Sub Heading</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1916832"/>
            <a:ext cx="8534400" cy="3721968"/>
          </a:xfrm>
          <a:prstGeom prst="rect">
            <a:avLst/>
          </a:prstGeo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ga-IE" dirty="0"/>
              <a:t>Click to edit Master subtitle style</a:t>
            </a:r>
            <a:endParaRPr lang="en-US" dirty="0"/>
          </a:p>
        </p:txBody>
      </p:sp>
      <p:sp>
        <p:nvSpPr>
          <p:cNvPr id="7" name="Rectangle 6">
            <a:extLst>
              <a:ext uri="{FF2B5EF4-FFF2-40B4-BE49-F238E27FC236}">
                <a16:creationId xmlns:a16="http://schemas.microsoft.com/office/drawing/2014/main" id="{57D51A5A-B873-4BAE-953B-82CFFABA7F3F}"/>
              </a:ext>
            </a:extLst>
          </p:cNvPr>
          <p:cNvSpPr/>
          <p:nvPr userDrawn="1"/>
        </p:nvSpPr>
        <p:spPr>
          <a:xfrm>
            <a:off x="0" y="-37321"/>
            <a:ext cx="12192000" cy="1090057"/>
          </a:xfrm>
          <a:prstGeom prst="rect">
            <a:avLst/>
          </a:prstGeom>
          <a:solidFill>
            <a:srgbClr val="E3061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a:p>
        </p:txBody>
      </p:sp>
      <p:sp>
        <p:nvSpPr>
          <p:cNvPr id="8" name="Rectangle 7">
            <a:extLst>
              <a:ext uri="{FF2B5EF4-FFF2-40B4-BE49-F238E27FC236}">
                <a16:creationId xmlns:a16="http://schemas.microsoft.com/office/drawing/2014/main" id="{4CE505AC-8100-485D-BCDF-BFFA0733EA2D}"/>
              </a:ext>
            </a:extLst>
          </p:cNvPr>
          <p:cNvSpPr/>
          <p:nvPr userDrawn="1"/>
        </p:nvSpPr>
        <p:spPr>
          <a:xfrm>
            <a:off x="0" y="6603747"/>
            <a:ext cx="12192000" cy="254253"/>
          </a:xfrm>
          <a:prstGeom prst="rect">
            <a:avLst/>
          </a:prstGeom>
          <a:solidFill>
            <a:srgbClr val="E3061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a:p>
        </p:txBody>
      </p:sp>
      <p:pic>
        <p:nvPicPr>
          <p:cNvPr id="9" name="Picture 8">
            <a:extLst>
              <a:ext uri="{FF2B5EF4-FFF2-40B4-BE49-F238E27FC236}">
                <a16:creationId xmlns:a16="http://schemas.microsoft.com/office/drawing/2014/main" id="{F2DADE7E-7C29-4F36-BA84-7057A8878152}"/>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10920536" y="5805264"/>
            <a:ext cx="864096" cy="644571"/>
          </a:xfrm>
          <a:prstGeom prst="rect">
            <a:avLst/>
          </a:prstGeom>
        </p:spPr>
      </p:pic>
      <p:sp>
        <p:nvSpPr>
          <p:cNvPr id="2" name="Title 1"/>
          <p:cNvSpPr>
            <a:spLocks noGrp="1"/>
          </p:cNvSpPr>
          <p:nvPr>
            <p:ph type="ctrTitle"/>
          </p:nvPr>
        </p:nvSpPr>
        <p:spPr>
          <a:xfrm>
            <a:off x="623392" y="139916"/>
            <a:ext cx="10363200" cy="1470025"/>
          </a:xfrm>
          <a:prstGeom prst="rect">
            <a:avLst/>
          </a:prstGeom>
        </p:spPr>
        <p:txBody>
          <a:bodyPr/>
          <a:lstStyle>
            <a:lvl1pPr algn="l">
              <a:defRPr b="1">
                <a:solidFill>
                  <a:schemeClr val="bg1"/>
                </a:solidFill>
              </a:defRPr>
            </a:lvl1pPr>
          </a:lstStyle>
          <a:p>
            <a:r>
              <a:rPr lang="ga-IE" dirty="0"/>
              <a:t>Click to edit Master title style</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77C3BEF-2418-4B28-850C-3072605E90C5}"/>
              </a:ext>
            </a:extLst>
          </p:cNvPr>
          <p:cNvSpPr/>
          <p:nvPr userDrawn="1"/>
        </p:nvSpPr>
        <p:spPr>
          <a:xfrm>
            <a:off x="0" y="-37321"/>
            <a:ext cx="12192000" cy="3970377"/>
          </a:xfrm>
          <a:prstGeom prst="rect">
            <a:avLst/>
          </a:prstGeom>
          <a:solidFill>
            <a:srgbClr val="E3061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a:p>
        </p:txBody>
      </p:sp>
      <p:sp>
        <p:nvSpPr>
          <p:cNvPr id="8" name="Rectangle 7">
            <a:extLst>
              <a:ext uri="{FF2B5EF4-FFF2-40B4-BE49-F238E27FC236}">
                <a16:creationId xmlns:a16="http://schemas.microsoft.com/office/drawing/2014/main" id="{C27F96D1-D44D-48A8-BBDA-A7B5B24581A3}"/>
              </a:ext>
            </a:extLst>
          </p:cNvPr>
          <p:cNvSpPr/>
          <p:nvPr/>
        </p:nvSpPr>
        <p:spPr>
          <a:xfrm>
            <a:off x="0" y="6603747"/>
            <a:ext cx="12192000" cy="254253"/>
          </a:xfrm>
          <a:prstGeom prst="rect">
            <a:avLst/>
          </a:prstGeom>
          <a:solidFill>
            <a:srgbClr val="E3061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a:p>
        </p:txBody>
      </p:sp>
      <p:sp>
        <p:nvSpPr>
          <p:cNvPr id="10" name="Google Shape;100;p16">
            <a:extLst>
              <a:ext uri="{FF2B5EF4-FFF2-40B4-BE49-F238E27FC236}">
                <a16:creationId xmlns:a16="http://schemas.microsoft.com/office/drawing/2014/main" id="{BC1CF4B5-A9C5-4949-ACA5-20A8149C86E9}"/>
              </a:ext>
            </a:extLst>
          </p:cNvPr>
          <p:cNvSpPr txBox="1">
            <a:spLocks/>
          </p:cNvSpPr>
          <p:nvPr userDrawn="1"/>
        </p:nvSpPr>
        <p:spPr>
          <a:xfrm>
            <a:off x="839416" y="2132856"/>
            <a:ext cx="10873208" cy="2247144"/>
          </a:xfrm>
          <a:prstGeom prst="rect">
            <a:avLst/>
          </a:prstGeom>
        </p:spPr>
        <p:txBody>
          <a:bodyPr spcFirstLastPara="1" vert="horz" wrap="square" lIns="91425" tIns="91425" rIns="91425" bIns="91425" numCol="1" rtlCol="0" anchor="t" anchorCtr="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76198" algn="l">
              <a:lnSpc>
                <a:spcPct val="90000"/>
              </a:lnSpc>
            </a:pPr>
            <a:endParaRPr lang="en-IE" sz="4800" b="1" dirty="0">
              <a:solidFill>
                <a:schemeClr val="tx1"/>
              </a:solidFill>
              <a:latin typeface="Calibri" panose="020F0502020204030204" pitchFamily="34" charset="0"/>
            </a:endParaRPr>
          </a:p>
        </p:txBody>
      </p:sp>
      <p:pic>
        <p:nvPicPr>
          <p:cNvPr id="7" name="Picture 6">
            <a:extLst>
              <a:ext uri="{FF2B5EF4-FFF2-40B4-BE49-F238E27FC236}">
                <a16:creationId xmlns:a16="http://schemas.microsoft.com/office/drawing/2014/main" id="{BF77F6BB-9565-4846-8486-D3829521A541}"/>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5483931" y="5455161"/>
            <a:ext cx="1224137" cy="844581"/>
          </a:xfrm>
          <a:prstGeom prst="rect">
            <a:avLst/>
          </a:prstGeom>
        </p:spPr>
      </p:pic>
    </p:spTree>
    <p:extLst>
      <p:ext uri="{BB962C8B-B14F-4D97-AF65-F5344CB8AC3E}">
        <p14:creationId xmlns:p14="http://schemas.microsoft.com/office/powerpoint/2010/main" val="17613639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1916832"/>
            <a:ext cx="8534400" cy="3721968"/>
          </a:xfrm>
          <a:prstGeom prst="rect">
            <a:avLst/>
          </a:prstGeo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ga-IE" dirty="0"/>
              <a:t>Click to edit Master subtitle style</a:t>
            </a:r>
            <a:endParaRPr lang="en-US" dirty="0"/>
          </a:p>
        </p:txBody>
      </p:sp>
      <p:sp>
        <p:nvSpPr>
          <p:cNvPr id="7" name="Rectangle 6">
            <a:extLst>
              <a:ext uri="{FF2B5EF4-FFF2-40B4-BE49-F238E27FC236}">
                <a16:creationId xmlns:a16="http://schemas.microsoft.com/office/drawing/2014/main" id="{57D51A5A-B873-4BAE-953B-82CFFABA7F3F}"/>
              </a:ext>
            </a:extLst>
          </p:cNvPr>
          <p:cNvSpPr/>
          <p:nvPr userDrawn="1"/>
        </p:nvSpPr>
        <p:spPr>
          <a:xfrm>
            <a:off x="0" y="-172489"/>
            <a:ext cx="12192000" cy="6895321"/>
          </a:xfrm>
          <a:prstGeom prst="rect">
            <a:avLst/>
          </a:prstGeom>
          <a:solidFill>
            <a:srgbClr val="E3061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a:p>
        </p:txBody>
      </p:sp>
      <p:sp>
        <p:nvSpPr>
          <p:cNvPr id="8" name="Rectangle 7">
            <a:extLst>
              <a:ext uri="{FF2B5EF4-FFF2-40B4-BE49-F238E27FC236}">
                <a16:creationId xmlns:a16="http://schemas.microsoft.com/office/drawing/2014/main" id="{4CE505AC-8100-485D-BCDF-BFFA0733EA2D}"/>
              </a:ext>
            </a:extLst>
          </p:cNvPr>
          <p:cNvSpPr/>
          <p:nvPr userDrawn="1"/>
        </p:nvSpPr>
        <p:spPr>
          <a:xfrm>
            <a:off x="0" y="6603747"/>
            <a:ext cx="12192000" cy="254253"/>
          </a:xfrm>
          <a:prstGeom prst="rect">
            <a:avLst/>
          </a:prstGeom>
          <a:solidFill>
            <a:srgbClr val="E3061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a:p>
        </p:txBody>
      </p:sp>
      <p:pic>
        <p:nvPicPr>
          <p:cNvPr id="10" name="Picture 9">
            <a:extLst>
              <a:ext uri="{FF2B5EF4-FFF2-40B4-BE49-F238E27FC236}">
                <a16:creationId xmlns:a16="http://schemas.microsoft.com/office/drawing/2014/main" id="{2A5BDB69-A50C-4334-8685-9DF7CBF7D416}"/>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10920536" y="5805264"/>
            <a:ext cx="864096" cy="644571"/>
          </a:xfrm>
          <a:prstGeom prst="rect">
            <a:avLst/>
          </a:prstGeom>
        </p:spPr>
      </p:pic>
    </p:spTree>
    <p:extLst>
      <p:ext uri="{BB962C8B-B14F-4D97-AF65-F5344CB8AC3E}">
        <p14:creationId xmlns:p14="http://schemas.microsoft.com/office/powerpoint/2010/main" val="34414210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77C3BEF-2418-4B28-850C-3072605E90C5}"/>
              </a:ext>
            </a:extLst>
          </p:cNvPr>
          <p:cNvSpPr/>
          <p:nvPr userDrawn="1"/>
        </p:nvSpPr>
        <p:spPr>
          <a:xfrm>
            <a:off x="0" y="-37321"/>
            <a:ext cx="12192000" cy="3970377"/>
          </a:xfrm>
          <a:prstGeom prst="rect">
            <a:avLst/>
          </a:prstGeom>
          <a:solidFill>
            <a:srgbClr val="E3061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a:p>
        </p:txBody>
      </p:sp>
      <p:sp>
        <p:nvSpPr>
          <p:cNvPr id="8" name="Rectangle 7">
            <a:extLst>
              <a:ext uri="{FF2B5EF4-FFF2-40B4-BE49-F238E27FC236}">
                <a16:creationId xmlns:a16="http://schemas.microsoft.com/office/drawing/2014/main" id="{C27F96D1-D44D-48A8-BBDA-A7B5B24581A3}"/>
              </a:ext>
            </a:extLst>
          </p:cNvPr>
          <p:cNvSpPr/>
          <p:nvPr/>
        </p:nvSpPr>
        <p:spPr>
          <a:xfrm>
            <a:off x="0" y="6603747"/>
            <a:ext cx="12192000" cy="254253"/>
          </a:xfrm>
          <a:prstGeom prst="rect">
            <a:avLst/>
          </a:prstGeom>
          <a:solidFill>
            <a:srgbClr val="E3061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a:p>
        </p:txBody>
      </p:sp>
      <p:sp>
        <p:nvSpPr>
          <p:cNvPr id="10" name="Google Shape;100;p16">
            <a:extLst>
              <a:ext uri="{FF2B5EF4-FFF2-40B4-BE49-F238E27FC236}">
                <a16:creationId xmlns:a16="http://schemas.microsoft.com/office/drawing/2014/main" id="{BC1CF4B5-A9C5-4949-ACA5-20A8149C86E9}"/>
              </a:ext>
            </a:extLst>
          </p:cNvPr>
          <p:cNvSpPr txBox="1">
            <a:spLocks/>
          </p:cNvSpPr>
          <p:nvPr userDrawn="1"/>
        </p:nvSpPr>
        <p:spPr>
          <a:xfrm>
            <a:off x="839416" y="2132856"/>
            <a:ext cx="10873208" cy="2247144"/>
          </a:xfrm>
          <a:prstGeom prst="rect">
            <a:avLst/>
          </a:prstGeom>
        </p:spPr>
        <p:txBody>
          <a:bodyPr spcFirstLastPara="1" vert="horz" wrap="square" lIns="91425" tIns="91425" rIns="91425" bIns="91425" numCol="1" rtlCol="0" anchor="t" anchorCtr="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76198" algn="l">
              <a:lnSpc>
                <a:spcPct val="90000"/>
              </a:lnSpc>
            </a:pPr>
            <a:endParaRPr lang="en-IE" sz="4800" b="1" dirty="0">
              <a:solidFill>
                <a:schemeClr val="tx1"/>
              </a:solidFill>
              <a:latin typeface="Calibri" panose="020F0502020204030204" pitchFamily="34" charset="0"/>
            </a:endParaRPr>
          </a:p>
        </p:txBody>
      </p:sp>
      <p:sp>
        <p:nvSpPr>
          <p:cNvPr id="7" name="TextBox 6">
            <a:extLst>
              <a:ext uri="{FF2B5EF4-FFF2-40B4-BE49-F238E27FC236}">
                <a16:creationId xmlns:a16="http://schemas.microsoft.com/office/drawing/2014/main" id="{FB7EA122-49BA-4D05-BCBC-211E8DF8D258}"/>
              </a:ext>
            </a:extLst>
          </p:cNvPr>
          <p:cNvSpPr txBox="1"/>
          <p:nvPr userDrawn="1"/>
        </p:nvSpPr>
        <p:spPr>
          <a:xfrm>
            <a:off x="0" y="1484784"/>
            <a:ext cx="12192000" cy="4708981"/>
          </a:xfrm>
          <a:prstGeom prst="rect">
            <a:avLst/>
          </a:prstGeom>
          <a:noFill/>
        </p:spPr>
        <p:txBody>
          <a:bodyPr wrap="square" rtlCol="0">
            <a:spAutoFit/>
          </a:bodyPr>
          <a:lstStyle/>
          <a:p>
            <a:pPr algn="ctr"/>
            <a:r>
              <a:rPr lang="en-IE" sz="15000" b="1" dirty="0">
                <a:solidFill>
                  <a:schemeClr val="bg1"/>
                </a:solidFill>
              </a:rPr>
              <a:t>Thank You</a:t>
            </a:r>
          </a:p>
          <a:p>
            <a:pPr algn="ctr"/>
            <a:endParaRPr lang="en-IE" sz="15000" b="1" dirty="0">
              <a:solidFill>
                <a:schemeClr val="bg1"/>
              </a:solidFill>
            </a:endParaRPr>
          </a:p>
        </p:txBody>
      </p:sp>
      <p:pic>
        <p:nvPicPr>
          <p:cNvPr id="9" name="Picture 8">
            <a:extLst>
              <a:ext uri="{FF2B5EF4-FFF2-40B4-BE49-F238E27FC236}">
                <a16:creationId xmlns:a16="http://schemas.microsoft.com/office/drawing/2014/main" id="{CBD9C7E1-B301-4394-8947-3A6466800DAE}"/>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5483931" y="5455161"/>
            <a:ext cx="1224137" cy="844581"/>
          </a:xfrm>
          <a:prstGeom prst="rect">
            <a:avLst/>
          </a:prstGeom>
        </p:spPr>
      </p:pic>
    </p:spTree>
    <p:extLst>
      <p:ext uri="{BB962C8B-B14F-4D97-AF65-F5344CB8AC3E}">
        <p14:creationId xmlns:p14="http://schemas.microsoft.com/office/powerpoint/2010/main" val="3444391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1D22EA-1074-48ED-B333-4FAA00905420}"/>
              </a:ext>
            </a:extLst>
          </p:cNvPr>
          <p:cNvPicPr>
            <a:picLocks noChangeAspect="1"/>
          </p:cNvPicPr>
          <p:nvPr userDrawn="1"/>
        </p:nvPicPr>
        <p:blipFill>
          <a:blip r:embed="rId2"/>
          <a:stretch>
            <a:fillRect/>
          </a:stretch>
        </p:blipFill>
        <p:spPr>
          <a:xfrm>
            <a:off x="-165100" y="0"/>
            <a:ext cx="12522200" cy="6858000"/>
          </a:xfrm>
          <a:prstGeom prst="rect">
            <a:avLst/>
          </a:prstGeom>
        </p:spPr>
      </p:pic>
    </p:spTree>
    <p:extLst>
      <p:ext uri="{BB962C8B-B14F-4D97-AF65-F5344CB8AC3E}">
        <p14:creationId xmlns:p14="http://schemas.microsoft.com/office/powerpoint/2010/main" val="11245641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265F25DB-D751-4FB3-96C9-81AF05FEB94C}"/>
              </a:ext>
            </a:extLst>
          </p:cNvPr>
          <p:cNvSpPr txBox="1">
            <a:spLocks/>
          </p:cNvSpPr>
          <p:nvPr userDrawn="1"/>
        </p:nvSpPr>
        <p:spPr>
          <a:xfrm>
            <a:off x="609600" y="274638"/>
            <a:ext cx="10972800" cy="457199"/>
          </a:xfrm>
          <a:prstGeom prst="rect">
            <a:avLst/>
          </a:prstGeom>
        </p:spPr>
        <p:txBody>
          <a:bodyPr vert="horz" lIns="91440" tIns="45720" rIns="91440" bIns="45720" rtlCol="0" anchor="ctr">
            <a:normAutofit fontScale="62500" lnSpcReduction="20000"/>
          </a:bodyPr>
          <a:lstStyle>
            <a:lvl1pPr algn="l" defTabSz="457189" rtl="0" eaLnBrk="1" latinLnBrk="0" hangingPunct="1">
              <a:spcBef>
                <a:spcPct val="0"/>
              </a:spcBef>
              <a:buNone/>
              <a:defRPr sz="4400" kern="1200">
                <a:solidFill>
                  <a:schemeClr val="bg1"/>
                </a:solidFill>
                <a:latin typeface="+mj-lt"/>
                <a:ea typeface="+mj-ea"/>
                <a:cs typeface="+mj-cs"/>
              </a:defRPr>
            </a:lvl1pPr>
          </a:lstStyle>
          <a:p>
            <a:r>
              <a:rPr lang="ga-IE" b="1"/>
              <a:t>Click to edit Master title style</a:t>
            </a:r>
            <a:endParaRPr lang="en-US" b="1" dirty="0"/>
          </a:p>
        </p:txBody>
      </p:sp>
    </p:spTree>
  </p:cSld>
  <p:clrMap bg1="lt1" tx1="dk1" bg2="lt2" tx2="dk2" accent1="accent1" accent2="accent2" accent3="accent3" accent4="accent4" accent5="accent5" accent6="accent6" hlink="hlink" folHlink="folHlink"/>
  <p:sldLayoutIdLst>
    <p:sldLayoutId id="2147483654" r:id="rId1"/>
    <p:sldLayoutId id="2147483649" r:id="rId2"/>
    <p:sldLayoutId id="2147483660" r:id="rId3"/>
    <p:sldLayoutId id="2147483662" r:id="rId4"/>
    <p:sldLayoutId id="2147483661" r:id="rId5"/>
    <p:sldLayoutId id="2147483663" r:id="rId6"/>
  </p:sldLayoutIdLst>
  <p:txStyles>
    <p:titleStyle>
      <a:lvl1pPr algn="ctr" defTabSz="457189"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2.xml"/><Relationship Id="rId7" Type="http://schemas.openxmlformats.org/officeDocument/2006/relationships/image" Target="../media/image26.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5.png"/><Relationship Id="rId5" Type="http://schemas.openxmlformats.org/officeDocument/2006/relationships/hyperlink" Target="http://www.corkcity.ie/" TargetMode="External"/><Relationship Id="rId4" Type="http://schemas.openxmlformats.org/officeDocument/2006/relationships/image" Target="../media/image24.jpg"/><Relationship Id="rId9" Type="http://schemas.openxmlformats.org/officeDocument/2006/relationships/image" Target="../media/image3.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3.xml"/><Relationship Id="rId9"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5.xml"/><Relationship Id="rId9"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16.JP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2.xml"/><Relationship Id="rId7" Type="http://schemas.openxmlformats.org/officeDocument/2006/relationships/image" Target="../media/image19.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8.png"/><Relationship Id="rId11" Type="http://schemas.openxmlformats.org/officeDocument/2006/relationships/image" Target="../media/image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notesSlide" Target="../notesSlides/notesSlide7.xml"/><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3.png"/><Relationship Id="rId5" Type="http://schemas.openxmlformats.org/officeDocument/2006/relationships/image" Target="../media/image3.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E9688033-2B4E-49B5-960D-F734A45AD46B}"/>
              </a:ext>
            </a:extLst>
          </p:cNvPr>
          <p:cNvSpPr>
            <a:spLocks noGrp="1"/>
          </p:cNvSpPr>
          <p:nvPr>
            <p:ph type="subTitle" idx="1"/>
          </p:nvPr>
        </p:nvSpPr>
        <p:spPr>
          <a:xfrm>
            <a:off x="24656" y="4293096"/>
            <a:ext cx="12192000" cy="1730198"/>
          </a:xfrm>
        </p:spPr>
        <p:txBody>
          <a:bodyPr>
            <a:normAutofit fontScale="77500" lnSpcReduction="20000"/>
          </a:bodyPr>
          <a:lstStyle/>
          <a:p>
            <a:r>
              <a:rPr lang="en-IE" dirty="0"/>
              <a:t>Preparing for your online interview with Cork City Council </a:t>
            </a:r>
          </a:p>
          <a:p>
            <a:endParaRPr lang="en-IE" sz="3100" b="0" dirty="0"/>
          </a:p>
          <a:p>
            <a:r>
              <a:rPr lang="en-IE" sz="3100" b="0" dirty="0"/>
              <a:t>Recruitment Section, People &amp; Organisation Development</a:t>
            </a:r>
          </a:p>
          <a:p>
            <a:r>
              <a:rPr lang="en-IE" sz="3000" b="0" dirty="0"/>
              <a:t>	</a:t>
            </a:r>
          </a:p>
        </p:txBody>
      </p:sp>
      <p:pic>
        <p:nvPicPr>
          <p:cNvPr id="9" name="Audio 8">
            <a:hlinkClick r:id="" action="ppaction://media"/>
            <a:extLst>
              <a:ext uri="{FF2B5EF4-FFF2-40B4-BE49-F238E27FC236}">
                <a16:creationId xmlns:a16="http://schemas.microsoft.com/office/drawing/2014/main" id="{A8BF3685-D298-49D8-888E-E74F48993EF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97881347"/>
      </p:ext>
    </p:extLst>
  </p:cSld>
  <p:clrMapOvr>
    <a:masterClrMapping/>
  </p:clrMapOvr>
  <mc:AlternateContent xmlns:mc="http://schemas.openxmlformats.org/markup-compatibility/2006" xmlns:p14="http://schemas.microsoft.com/office/powerpoint/2010/main">
    <mc:Choice Requires="p14">
      <p:transition spd="slow" p14:dur="2000" advTm="10760"/>
    </mc:Choice>
    <mc:Fallback xmlns="">
      <p:transition spd="slow" advTm="107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20EDF49-4D8E-4D28-B746-CBCD7FA1EDF3}"/>
              </a:ext>
            </a:extLst>
          </p:cNvPr>
          <p:cNvSpPr>
            <a:spLocks noGrp="1"/>
          </p:cNvSpPr>
          <p:nvPr>
            <p:ph type="ctrTitle"/>
          </p:nvPr>
        </p:nvSpPr>
        <p:spPr/>
        <p:txBody>
          <a:bodyPr/>
          <a:lstStyle/>
          <a:p>
            <a:r>
              <a:rPr lang="en-IE" dirty="0"/>
              <a:t>Answering questions during your interview</a:t>
            </a:r>
          </a:p>
        </p:txBody>
      </p:sp>
      <p:sp>
        <p:nvSpPr>
          <p:cNvPr id="4" name="Google Shape;341;p42">
            <a:extLst>
              <a:ext uri="{FF2B5EF4-FFF2-40B4-BE49-F238E27FC236}">
                <a16:creationId xmlns:a16="http://schemas.microsoft.com/office/drawing/2014/main" id="{97542219-E9B8-4E3B-8C6F-FB65C5FEBE30}"/>
              </a:ext>
            </a:extLst>
          </p:cNvPr>
          <p:cNvSpPr txBox="1">
            <a:spLocks/>
          </p:cNvSpPr>
          <p:nvPr/>
        </p:nvSpPr>
        <p:spPr>
          <a:xfrm flipH="1">
            <a:off x="536760" y="1390880"/>
            <a:ext cx="5862691" cy="577800"/>
          </a:xfrm>
          <a:prstGeom prst="rect">
            <a:avLst/>
          </a:prstGeom>
        </p:spPr>
        <p:txBody>
          <a:bodyPr spcFirstLastPara="1" wrap="square" lIns="91425" tIns="91425" rIns="91425" bIns="91425" anchor="b" anchorCtr="0">
            <a:noAutofit/>
          </a:bodyPr>
          <a:lstStyle>
            <a:lvl1pPr algn="l" defTabSz="457189" rtl="0" eaLnBrk="1" latinLnBrk="0" hangingPunct="1">
              <a:spcBef>
                <a:spcPct val="0"/>
              </a:spcBef>
              <a:buNone/>
              <a:defRPr sz="4400" b="1" kern="1200">
                <a:solidFill>
                  <a:schemeClr val="bg1"/>
                </a:solidFill>
                <a:latin typeface="+mj-lt"/>
                <a:ea typeface="+mj-ea"/>
                <a:cs typeface="+mj-cs"/>
              </a:defRPr>
            </a:lvl1pPr>
          </a:lstStyle>
          <a:p>
            <a:pPr>
              <a:spcBef>
                <a:spcPts val="0"/>
              </a:spcBef>
            </a:pPr>
            <a:r>
              <a:rPr lang="en-IE" sz="3000" dirty="0">
                <a:solidFill>
                  <a:schemeClr val="tx1"/>
                </a:solidFill>
              </a:rPr>
              <a:t>Look at the Camera</a:t>
            </a:r>
          </a:p>
        </p:txBody>
      </p:sp>
      <p:sp>
        <p:nvSpPr>
          <p:cNvPr id="5" name="Google Shape;342;p42">
            <a:extLst>
              <a:ext uri="{FF2B5EF4-FFF2-40B4-BE49-F238E27FC236}">
                <a16:creationId xmlns:a16="http://schemas.microsoft.com/office/drawing/2014/main" id="{01C1E4AB-BA3E-4D49-90BD-45F9EF9EFB2B}"/>
              </a:ext>
            </a:extLst>
          </p:cNvPr>
          <p:cNvSpPr txBox="1">
            <a:spLocks noGrp="1"/>
          </p:cNvSpPr>
          <p:nvPr>
            <p:ph type="subTitle" idx="1"/>
          </p:nvPr>
        </p:nvSpPr>
        <p:spPr>
          <a:xfrm flipH="1">
            <a:off x="407198" y="2542846"/>
            <a:ext cx="4752698" cy="3646182"/>
          </a:xfrm>
          <a:prstGeom prst="rect">
            <a:avLst/>
          </a:prstGeom>
        </p:spPr>
        <p:txBody>
          <a:bodyPr spcFirstLastPara="1" wrap="square" lIns="91425" tIns="91425" rIns="91425" bIns="91425" anchor="t" anchorCtr="0">
            <a:noAutofit/>
          </a:bodyPr>
          <a:lstStyle/>
          <a:p>
            <a:pPr marL="127000" algn="l">
              <a:spcBef>
                <a:spcPts val="0"/>
              </a:spcBef>
              <a:buClr>
                <a:srgbClr val="C00000"/>
              </a:buClr>
              <a:buSzPts val="1600"/>
            </a:pPr>
            <a:r>
              <a:rPr lang="en-IE" sz="1800" dirty="0">
                <a:solidFill>
                  <a:schemeClr val="tx1"/>
                </a:solidFill>
              </a:rPr>
              <a:t>Eye contact in an in-person interview is very important and difficult to achieve the same connection via video.  </a:t>
            </a:r>
          </a:p>
          <a:p>
            <a:pPr marL="127000" algn="l">
              <a:spcBef>
                <a:spcPts val="0"/>
              </a:spcBef>
              <a:buClr>
                <a:srgbClr val="C00000"/>
              </a:buClr>
              <a:buSzPts val="1600"/>
            </a:pPr>
            <a:endParaRPr lang="en-IE" sz="1800" dirty="0">
              <a:solidFill>
                <a:schemeClr val="tx1"/>
              </a:solidFill>
            </a:endParaRPr>
          </a:p>
          <a:p>
            <a:pPr marL="127000" algn="l">
              <a:spcBef>
                <a:spcPts val="0"/>
              </a:spcBef>
              <a:buClr>
                <a:srgbClr val="C00000"/>
              </a:buClr>
              <a:buSzPts val="1600"/>
            </a:pPr>
            <a:r>
              <a:rPr lang="en-IE" sz="1800" dirty="0">
                <a:solidFill>
                  <a:schemeClr val="tx1"/>
                </a:solidFill>
              </a:rPr>
              <a:t>Don’t be afraid to look at the camera when speaking. Your eyes are more likely to align with the interviewers on the other end.  </a:t>
            </a:r>
          </a:p>
          <a:p>
            <a:pPr marL="127000" algn="l">
              <a:spcBef>
                <a:spcPts val="0"/>
              </a:spcBef>
              <a:buClr>
                <a:srgbClr val="C00000"/>
              </a:buClr>
              <a:buSzPts val="1600"/>
            </a:pPr>
            <a:endParaRPr lang="en-IE" sz="1800" dirty="0">
              <a:solidFill>
                <a:schemeClr val="tx1"/>
              </a:solidFill>
            </a:endParaRPr>
          </a:p>
          <a:p>
            <a:pPr marL="127000" algn="l">
              <a:spcBef>
                <a:spcPts val="0"/>
              </a:spcBef>
              <a:buClr>
                <a:srgbClr val="C00000"/>
              </a:buClr>
              <a:buSzPts val="1600"/>
            </a:pPr>
            <a:r>
              <a:rPr lang="en-IE" sz="1800" dirty="0">
                <a:solidFill>
                  <a:schemeClr val="tx1"/>
                </a:solidFill>
              </a:rPr>
              <a:t>When listening, look at the screen or the camera. </a:t>
            </a:r>
          </a:p>
        </p:txBody>
      </p:sp>
      <p:sp>
        <p:nvSpPr>
          <p:cNvPr id="20" name="Google Shape;341;p42">
            <a:extLst>
              <a:ext uri="{FF2B5EF4-FFF2-40B4-BE49-F238E27FC236}">
                <a16:creationId xmlns:a16="http://schemas.microsoft.com/office/drawing/2014/main" id="{B3ED9E49-C602-41B1-B59F-C02E8C8BDB56}"/>
              </a:ext>
            </a:extLst>
          </p:cNvPr>
          <p:cNvSpPr txBox="1">
            <a:spLocks/>
          </p:cNvSpPr>
          <p:nvPr/>
        </p:nvSpPr>
        <p:spPr>
          <a:xfrm flipH="1">
            <a:off x="6600056" y="1390880"/>
            <a:ext cx="5185700" cy="577800"/>
          </a:xfrm>
          <a:prstGeom prst="rect">
            <a:avLst/>
          </a:prstGeom>
        </p:spPr>
        <p:txBody>
          <a:bodyPr spcFirstLastPara="1" wrap="square" lIns="91425" tIns="91425" rIns="91425" bIns="91425" anchor="b" anchorCtr="0">
            <a:noAutofit/>
          </a:bodyPr>
          <a:lstStyle>
            <a:lvl1pPr algn="l" defTabSz="457189" rtl="0" eaLnBrk="1" latinLnBrk="0" hangingPunct="1">
              <a:spcBef>
                <a:spcPct val="0"/>
              </a:spcBef>
              <a:buNone/>
              <a:defRPr sz="4400" b="1" kern="1200">
                <a:solidFill>
                  <a:schemeClr val="bg1"/>
                </a:solidFill>
                <a:latin typeface="+mj-lt"/>
                <a:ea typeface="+mj-ea"/>
                <a:cs typeface="+mj-cs"/>
              </a:defRPr>
            </a:lvl1pPr>
          </a:lstStyle>
          <a:p>
            <a:pPr>
              <a:spcBef>
                <a:spcPts val="0"/>
              </a:spcBef>
            </a:pPr>
            <a:r>
              <a:rPr lang="en-IE" sz="3000" dirty="0">
                <a:solidFill>
                  <a:schemeClr val="tx1"/>
                </a:solidFill>
              </a:rPr>
              <a:t>Speak Clearly</a:t>
            </a:r>
          </a:p>
        </p:txBody>
      </p:sp>
      <p:sp>
        <p:nvSpPr>
          <p:cNvPr id="21" name="Google Shape;342;p42">
            <a:extLst>
              <a:ext uri="{FF2B5EF4-FFF2-40B4-BE49-F238E27FC236}">
                <a16:creationId xmlns:a16="http://schemas.microsoft.com/office/drawing/2014/main" id="{6CCFF960-40B1-48A1-A646-12657CC12600}"/>
              </a:ext>
            </a:extLst>
          </p:cNvPr>
          <p:cNvSpPr txBox="1">
            <a:spLocks/>
          </p:cNvSpPr>
          <p:nvPr/>
        </p:nvSpPr>
        <p:spPr>
          <a:xfrm flipH="1">
            <a:off x="6399451" y="2542846"/>
            <a:ext cx="4404488" cy="3646182"/>
          </a:xfrm>
          <a:prstGeom prst="rect">
            <a:avLst/>
          </a:prstGeom>
        </p:spPr>
        <p:txBody>
          <a:bodyPr spcFirstLastPara="1" vert="horz" wrap="square" lIns="91425" tIns="91425" rIns="91425" bIns="91425" rtlCol="0" anchor="t" anchorCtr="0">
            <a:noAutofit/>
          </a:bodyPr>
          <a:lstStyle>
            <a:lvl1pPr marL="0" indent="0" algn="ctr" defTabSz="457189"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189" indent="0" algn="ctr" defTabSz="457189"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377" indent="0" algn="ctr" defTabSz="457189"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566"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754"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5943"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131"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320"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509"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127000" algn="l">
              <a:spcBef>
                <a:spcPts val="0"/>
              </a:spcBef>
              <a:buClr>
                <a:srgbClr val="C00000"/>
              </a:buClr>
              <a:buSzPts val="1600"/>
            </a:pPr>
            <a:r>
              <a:rPr lang="en-IE" sz="1800" dirty="0">
                <a:solidFill>
                  <a:schemeClr val="tx1"/>
                </a:solidFill>
              </a:rPr>
              <a:t>Make sure your speaker isn’t on mute.  You should not use the mute option during the interview.  </a:t>
            </a:r>
          </a:p>
          <a:p>
            <a:pPr marL="127000" algn="l">
              <a:spcBef>
                <a:spcPts val="0"/>
              </a:spcBef>
              <a:buClr>
                <a:srgbClr val="C00000"/>
              </a:buClr>
              <a:buSzPts val="1600"/>
            </a:pPr>
            <a:endParaRPr lang="en-IE" sz="1800" dirty="0">
              <a:solidFill>
                <a:schemeClr val="tx1"/>
              </a:solidFill>
            </a:endParaRPr>
          </a:p>
          <a:p>
            <a:pPr marL="127000" algn="l">
              <a:spcBef>
                <a:spcPts val="0"/>
              </a:spcBef>
              <a:buClr>
                <a:srgbClr val="C00000"/>
              </a:buClr>
              <a:buSzPts val="1600"/>
            </a:pPr>
            <a:r>
              <a:rPr lang="en-IE" sz="1800" dirty="0">
                <a:solidFill>
                  <a:schemeClr val="tx1"/>
                </a:solidFill>
              </a:rPr>
              <a:t>Speak clearly and slowly at a regular volume.</a:t>
            </a:r>
          </a:p>
          <a:p>
            <a:pPr marL="127000" algn="l">
              <a:spcBef>
                <a:spcPts val="0"/>
              </a:spcBef>
              <a:buClr>
                <a:srgbClr val="C00000"/>
              </a:buClr>
              <a:buSzPts val="1600"/>
            </a:pPr>
            <a:endParaRPr lang="en-IE" sz="1800" dirty="0">
              <a:solidFill>
                <a:schemeClr val="tx1"/>
              </a:solidFill>
            </a:endParaRPr>
          </a:p>
          <a:p>
            <a:pPr marL="127000" algn="l">
              <a:spcBef>
                <a:spcPts val="0"/>
              </a:spcBef>
              <a:buClr>
                <a:srgbClr val="C00000"/>
              </a:buClr>
              <a:buSzPts val="1600"/>
            </a:pPr>
            <a:r>
              <a:rPr lang="en-IE" sz="1800" dirty="0">
                <a:solidFill>
                  <a:schemeClr val="tx1"/>
                </a:solidFill>
              </a:rPr>
              <a:t>Take into account there may be a slight time delay, wait for the interviewer to finish asking the question before answering. </a:t>
            </a:r>
          </a:p>
          <a:p>
            <a:pPr marL="127000" algn="l">
              <a:spcBef>
                <a:spcPts val="0"/>
              </a:spcBef>
              <a:buClr>
                <a:srgbClr val="C00000"/>
              </a:buClr>
              <a:buSzPts val="1600"/>
            </a:pPr>
            <a:endParaRPr lang="en-IE" sz="1800" dirty="0">
              <a:solidFill>
                <a:schemeClr val="tx1"/>
              </a:solidFill>
            </a:endParaRPr>
          </a:p>
        </p:txBody>
      </p:sp>
      <p:sp>
        <p:nvSpPr>
          <p:cNvPr id="35" name="Google Shape;350;p42">
            <a:extLst>
              <a:ext uri="{FF2B5EF4-FFF2-40B4-BE49-F238E27FC236}">
                <a16:creationId xmlns:a16="http://schemas.microsoft.com/office/drawing/2014/main" id="{EB0FFCA5-8826-4A38-8E32-66B6BA474673}"/>
              </a:ext>
            </a:extLst>
          </p:cNvPr>
          <p:cNvSpPr/>
          <p:nvPr/>
        </p:nvSpPr>
        <p:spPr>
          <a:xfrm flipH="1">
            <a:off x="536760" y="2118606"/>
            <a:ext cx="3047241" cy="45719"/>
          </a:xfrm>
          <a:prstGeom prst="rect">
            <a:avLst/>
          </a:prstGeom>
          <a:solidFill>
            <a:srgbClr val="C00000">
              <a:alpha val="8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18" name="Google Shape;350;p42">
            <a:extLst>
              <a:ext uri="{FF2B5EF4-FFF2-40B4-BE49-F238E27FC236}">
                <a16:creationId xmlns:a16="http://schemas.microsoft.com/office/drawing/2014/main" id="{96CCD228-5BF9-491B-934C-B8E24D88E393}"/>
              </a:ext>
            </a:extLst>
          </p:cNvPr>
          <p:cNvSpPr/>
          <p:nvPr/>
        </p:nvSpPr>
        <p:spPr>
          <a:xfrm flipH="1">
            <a:off x="6600056" y="2118606"/>
            <a:ext cx="2082239" cy="45719"/>
          </a:xfrm>
          <a:prstGeom prst="rect">
            <a:avLst/>
          </a:prstGeom>
          <a:solidFill>
            <a:srgbClr val="C00000">
              <a:alpha val="8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pic>
        <p:nvPicPr>
          <p:cNvPr id="6" name="Audio 5">
            <a:hlinkClick r:id="" action="ppaction://media"/>
            <a:extLst>
              <a:ext uri="{FF2B5EF4-FFF2-40B4-BE49-F238E27FC236}">
                <a16:creationId xmlns:a16="http://schemas.microsoft.com/office/drawing/2014/main" id="{68894447-D1D5-4A9D-A4AF-76751462F98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238636819"/>
      </p:ext>
    </p:extLst>
  </p:cSld>
  <p:clrMapOvr>
    <a:masterClrMapping/>
  </p:clrMapOvr>
  <mc:AlternateContent xmlns:mc="http://schemas.openxmlformats.org/markup-compatibility/2006" xmlns:p14="http://schemas.microsoft.com/office/powerpoint/2010/main">
    <mc:Choice Requires="p14">
      <p:transition spd="slow" p14:dur="2000" advTm="21740"/>
    </mc:Choice>
    <mc:Fallback xmlns="">
      <p:transition spd="slow" advTm="217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large ship in a body of water&#10;&#10;Description automatically generated">
            <a:extLst>
              <a:ext uri="{FF2B5EF4-FFF2-40B4-BE49-F238E27FC236}">
                <a16:creationId xmlns:a16="http://schemas.microsoft.com/office/drawing/2014/main" id="{CBDD664A-0E83-4A19-A7AA-DA018BCF78B4}"/>
              </a:ext>
            </a:extLst>
          </p:cNvPr>
          <p:cNvPicPr>
            <a:picLocks noChangeAspect="1"/>
          </p:cNvPicPr>
          <p:nvPr/>
        </p:nvPicPr>
        <p:blipFill>
          <a:blip r:embed="rId4"/>
          <a:stretch>
            <a:fillRect/>
          </a:stretch>
        </p:blipFill>
        <p:spPr>
          <a:xfrm>
            <a:off x="7967" y="-1035496"/>
            <a:ext cx="12192000" cy="8113222"/>
          </a:xfrm>
          <a:prstGeom prst="rect">
            <a:avLst/>
          </a:prstGeom>
        </p:spPr>
      </p:pic>
      <p:sp>
        <p:nvSpPr>
          <p:cNvPr id="6" name="Google Shape;287;p40">
            <a:extLst>
              <a:ext uri="{FF2B5EF4-FFF2-40B4-BE49-F238E27FC236}">
                <a16:creationId xmlns:a16="http://schemas.microsoft.com/office/drawing/2014/main" id="{82A788AA-0C76-4E3B-A56B-AECDD115F4DE}"/>
              </a:ext>
            </a:extLst>
          </p:cNvPr>
          <p:cNvSpPr txBox="1">
            <a:spLocks noGrp="1"/>
          </p:cNvSpPr>
          <p:nvPr>
            <p:ph type="subTitle" idx="1"/>
          </p:nvPr>
        </p:nvSpPr>
        <p:spPr>
          <a:xfrm flipH="1">
            <a:off x="227741" y="5013176"/>
            <a:ext cx="11323577" cy="1690126"/>
          </a:xfrm>
          <a:prstGeom prst="rect">
            <a:avLst/>
          </a:prstGeom>
          <a:solidFill>
            <a:schemeClr val="tx2">
              <a:alpha val="4000"/>
            </a:schemeClr>
          </a:solidFill>
        </p:spPr>
        <p:txBody>
          <a:bodyPr spcFirstLastPara="1" wrap="square" lIns="91425" tIns="91425" rIns="91425" bIns="91425" anchor="b" anchorCtr="0">
            <a:noAutofit/>
          </a:bodyPr>
          <a:lstStyle/>
          <a:p>
            <a:pPr marL="0" lvl="0" indent="0" rtl="0">
              <a:spcBef>
                <a:spcPts val="0"/>
              </a:spcBef>
              <a:spcAft>
                <a:spcPts val="0"/>
              </a:spcAft>
              <a:buNone/>
            </a:pPr>
            <a:r>
              <a:rPr lang="en-IE" sz="3000" b="1" i="1"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Thank you for applying to work with us in Cork City Council.   </a:t>
            </a:r>
            <a:endParaRPr lang="en-IE" sz="4000" b="1" i="1" dirty="0">
              <a:solidFill>
                <a:schemeClr val="bg1"/>
              </a:solidFill>
              <a:effectLst>
                <a:outerShdw blurRad="38100" dist="38100" dir="2700000" algn="tl">
                  <a:srgbClr val="000000">
                    <a:alpha val="43137"/>
                  </a:srgbClr>
                </a:outerShdw>
              </a:effectLst>
              <a:latin typeface="+mj-lt"/>
              <a:cs typeface="Times New Roman" panose="02020603050405020304" pitchFamily="18" charset="0"/>
            </a:endParaRPr>
          </a:p>
          <a:p>
            <a:pPr marL="0" lvl="0" indent="0" rtl="0">
              <a:spcBef>
                <a:spcPts val="0"/>
              </a:spcBef>
              <a:spcAft>
                <a:spcPts val="0"/>
              </a:spcAft>
              <a:buNone/>
            </a:pPr>
            <a:r>
              <a:rPr lang="en-IE" b="1" i="1"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Wishing you the best of luck in your interview</a:t>
            </a:r>
          </a:p>
          <a:p>
            <a:pPr marL="0" lvl="0" indent="0" rtl="0">
              <a:spcBef>
                <a:spcPts val="0"/>
              </a:spcBef>
              <a:spcAft>
                <a:spcPts val="0"/>
              </a:spcAft>
              <a:buNone/>
            </a:pPr>
            <a:r>
              <a:rPr lang="en-IE" sz="3600" b="1" i="1" dirty="0">
                <a:solidFill>
                  <a:schemeClr val="bg1"/>
                </a:solidFill>
                <a:effectLst>
                  <a:outerShdw blurRad="38100" dist="38100" dir="2700000" algn="tl">
                    <a:srgbClr val="000000">
                      <a:alpha val="43137"/>
                    </a:srgbClr>
                  </a:outerShdw>
                </a:effectLst>
                <a:latin typeface="+mj-lt"/>
                <a:cs typeface="Times New Roman" panose="02020603050405020304" pitchFamily="18" charset="0"/>
                <a:hlinkClick r:id="rId5">
                  <a:extLst>
                    <a:ext uri="{A12FA001-AC4F-418D-AE19-62706E023703}">
                      <ahyp:hlinkClr xmlns:ahyp="http://schemas.microsoft.com/office/drawing/2018/hyperlinkcolor" val="tx"/>
                    </a:ext>
                  </a:extLst>
                </a:hlinkClick>
              </a:rPr>
              <a:t>www.corkcity.ie</a:t>
            </a:r>
            <a:r>
              <a:rPr lang="en-IE" sz="3600" b="1" i="1"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 </a:t>
            </a:r>
            <a:endParaRPr sz="3600" b="1" i="1" dirty="0">
              <a:solidFill>
                <a:schemeClr val="bg1"/>
              </a:solidFill>
              <a:effectLst>
                <a:outerShdw blurRad="38100" dist="38100" dir="2700000" algn="tl">
                  <a:srgbClr val="000000">
                    <a:alpha val="43137"/>
                  </a:srgbClr>
                </a:outerShdw>
              </a:effectLst>
              <a:latin typeface="+mj-lt"/>
              <a:cs typeface="Times New Roman" panose="02020603050405020304" pitchFamily="18" charset="0"/>
            </a:endParaRPr>
          </a:p>
        </p:txBody>
      </p:sp>
      <p:pic>
        <p:nvPicPr>
          <p:cNvPr id="4" name="Picture 3">
            <a:extLst>
              <a:ext uri="{FF2B5EF4-FFF2-40B4-BE49-F238E27FC236}">
                <a16:creationId xmlns:a16="http://schemas.microsoft.com/office/drawing/2014/main" id="{0A903465-BB37-4FC6-9616-5A26FC2F5C78}"/>
              </a:ext>
            </a:extLst>
          </p:cNvPr>
          <p:cNvPicPr>
            <a:picLocks noChangeAspect="1"/>
          </p:cNvPicPr>
          <p:nvPr/>
        </p:nvPicPr>
        <p:blipFill>
          <a:blip r:embed="rId6"/>
          <a:stretch>
            <a:fillRect/>
          </a:stretch>
        </p:blipFill>
        <p:spPr>
          <a:xfrm>
            <a:off x="11551319" y="975821"/>
            <a:ext cx="291644" cy="291644"/>
          </a:xfrm>
          <a:prstGeom prst="rect">
            <a:avLst/>
          </a:prstGeom>
        </p:spPr>
      </p:pic>
      <p:pic>
        <p:nvPicPr>
          <p:cNvPr id="5" name="Picture 4">
            <a:extLst>
              <a:ext uri="{FF2B5EF4-FFF2-40B4-BE49-F238E27FC236}">
                <a16:creationId xmlns:a16="http://schemas.microsoft.com/office/drawing/2014/main" id="{E4D1BA91-A70A-4AF2-93EC-0E53B087A809}"/>
              </a:ext>
            </a:extLst>
          </p:cNvPr>
          <p:cNvPicPr>
            <a:picLocks noChangeAspect="1"/>
          </p:cNvPicPr>
          <p:nvPr/>
        </p:nvPicPr>
        <p:blipFill>
          <a:blip r:embed="rId7"/>
          <a:stretch>
            <a:fillRect/>
          </a:stretch>
        </p:blipFill>
        <p:spPr>
          <a:xfrm>
            <a:off x="11525478" y="601753"/>
            <a:ext cx="291644" cy="291644"/>
          </a:xfrm>
          <a:prstGeom prst="rect">
            <a:avLst/>
          </a:prstGeom>
        </p:spPr>
      </p:pic>
      <p:pic>
        <p:nvPicPr>
          <p:cNvPr id="17" name="Picture 16">
            <a:extLst>
              <a:ext uri="{FF2B5EF4-FFF2-40B4-BE49-F238E27FC236}">
                <a16:creationId xmlns:a16="http://schemas.microsoft.com/office/drawing/2014/main" id="{AB7D6872-CBB4-400D-99C5-6FD22AF892BC}"/>
              </a:ext>
            </a:extLst>
          </p:cNvPr>
          <p:cNvPicPr>
            <a:picLocks noChangeAspect="1"/>
          </p:cNvPicPr>
          <p:nvPr/>
        </p:nvPicPr>
        <p:blipFill>
          <a:blip r:embed="rId8"/>
          <a:stretch>
            <a:fillRect/>
          </a:stretch>
        </p:blipFill>
        <p:spPr>
          <a:xfrm>
            <a:off x="11505742" y="202114"/>
            <a:ext cx="291644" cy="291644"/>
          </a:xfrm>
          <a:prstGeom prst="rect">
            <a:avLst/>
          </a:prstGeom>
        </p:spPr>
      </p:pic>
      <p:pic>
        <p:nvPicPr>
          <p:cNvPr id="3" name="Audio 2">
            <a:hlinkClick r:id="" action="ppaction://media"/>
            <a:extLst>
              <a:ext uri="{FF2B5EF4-FFF2-40B4-BE49-F238E27FC236}">
                <a16:creationId xmlns:a16="http://schemas.microsoft.com/office/drawing/2014/main" id="{FDD51D55-1519-49D2-9D7D-FE4D22A25B5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8374240"/>
      </p:ext>
    </p:extLst>
  </p:cSld>
  <p:clrMapOvr>
    <a:masterClrMapping/>
  </p:clrMapOvr>
  <mc:AlternateContent xmlns:mc="http://schemas.openxmlformats.org/markup-compatibility/2006" xmlns:p14="http://schemas.microsoft.com/office/powerpoint/2010/main">
    <mc:Choice Requires="p14">
      <p:transition spd="slow" p14:dur="2000" advTm="15378"/>
    </mc:Choice>
    <mc:Fallback xmlns="">
      <p:transition spd="slow" advTm="153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66239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969370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8AAE3E7D-05BC-41DF-8399-C629DC23E233}"/>
              </a:ext>
            </a:extLst>
          </p:cNvPr>
          <p:cNvSpPr>
            <a:spLocks noGrp="1"/>
          </p:cNvSpPr>
          <p:nvPr>
            <p:ph type="subTitle" idx="1"/>
          </p:nvPr>
        </p:nvSpPr>
        <p:spPr>
          <a:xfrm>
            <a:off x="0" y="1196752"/>
            <a:ext cx="12192000" cy="5112568"/>
          </a:xfrm>
        </p:spPr>
        <p:txBody>
          <a:bodyPr>
            <a:normAutofit fontScale="92500" lnSpcReduction="20000"/>
          </a:bodyPr>
          <a:lstStyle/>
          <a:p>
            <a:pPr>
              <a:lnSpc>
                <a:spcPct val="115000"/>
              </a:lnSpc>
              <a:spcBef>
                <a:spcPts val="1867"/>
              </a:spcBef>
            </a:pPr>
            <a:r>
              <a:rPr lang="en-IE" sz="3600" b="1" dirty="0">
                <a:solidFill>
                  <a:schemeClr val="tx1"/>
                </a:solidFill>
                <a:latin typeface="Calibri" panose="020F0502020204030204" pitchFamily="34" charset="0"/>
                <a:ea typeface="Arial"/>
                <a:cs typeface="Arial"/>
                <a:sym typeface="Arial"/>
              </a:rPr>
              <a:t>This video was prepared, in line with national guidance from the Local Government Management Agency, to help candidates in preparation for their online interview with Cork City Council.</a:t>
            </a:r>
          </a:p>
          <a:p>
            <a:pPr>
              <a:lnSpc>
                <a:spcPct val="115000"/>
              </a:lnSpc>
              <a:spcBef>
                <a:spcPts val="1867"/>
              </a:spcBef>
            </a:pPr>
            <a:endParaRPr lang="en-IE" sz="3600" b="1" dirty="0">
              <a:solidFill>
                <a:schemeClr val="tx1"/>
              </a:solidFill>
              <a:latin typeface="Calibri" panose="020F0502020204030204" pitchFamily="34" charset="0"/>
              <a:ea typeface="Arial"/>
              <a:cs typeface="Arial"/>
              <a:sym typeface="Arial"/>
            </a:endParaRPr>
          </a:p>
          <a:p>
            <a:r>
              <a:rPr lang="en-IE" sz="3600" b="1" dirty="0">
                <a:solidFill>
                  <a:schemeClr val="tx1"/>
                </a:solidFill>
              </a:rPr>
              <a:t>Interviews will be via Microsoft Teams.  </a:t>
            </a:r>
            <a:br>
              <a:rPr lang="en-IE" sz="3600" b="1" dirty="0">
                <a:solidFill>
                  <a:schemeClr val="tx1"/>
                </a:solidFill>
              </a:rPr>
            </a:br>
            <a:r>
              <a:rPr lang="en-IE" sz="3600" b="1" dirty="0">
                <a:solidFill>
                  <a:schemeClr val="tx1"/>
                </a:solidFill>
              </a:rPr>
              <a:t>Once connected, you will be able to see </a:t>
            </a:r>
            <a:br>
              <a:rPr lang="en-IE" sz="3600" b="1" dirty="0">
                <a:solidFill>
                  <a:schemeClr val="tx1"/>
                </a:solidFill>
              </a:rPr>
            </a:br>
            <a:r>
              <a:rPr lang="en-IE" sz="3600" b="1" dirty="0">
                <a:solidFill>
                  <a:schemeClr val="tx1"/>
                </a:solidFill>
              </a:rPr>
              <a:t>and speak with the interviewers on screen. </a:t>
            </a:r>
          </a:p>
          <a:p>
            <a:endParaRPr lang="en-IE" sz="3600" b="1" dirty="0">
              <a:solidFill>
                <a:schemeClr val="tx1"/>
              </a:solidFill>
            </a:endParaRPr>
          </a:p>
          <a:p>
            <a:r>
              <a:rPr lang="en-IE" sz="3600" b="1" dirty="0">
                <a:solidFill>
                  <a:schemeClr val="tx1"/>
                </a:solidFill>
              </a:rPr>
              <a:t>The following slides will help you </a:t>
            </a:r>
            <a:br>
              <a:rPr lang="en-IE" sz="3600" b="1" dirty="0">
                <a:solidFill>
                  <a:schemeClr val="tx1"/>
                </a:solidFill>
              </a:rPr>
            </a:br>
            <a:r>
              <a:rPr lang="en-IE" sz="3600" b="1" dirty="0">
                <a:solidFill>
                  <a:schemeClr val="tx1"/>
                </a:solidFill>
              </a:rPr>
              <a:t>prepare for the interview. </a:t>
            </a:r>
            <a:endParaRPr lang="en-IE" sz="3600" dirty="0">
              <a:solidFill>
                <a:schemeClr val="tx1"/>
              </a:solidFill>
            </a:endParaRPr>
          </a:p>
          <a:p>
            <a:pPr>
              <a:lnSpc>
                <a:spcPct val="115000"/>
              </a:lnSpc>
              <a:spcBef>
                <a:spcPts val="1867"/>
              </a:spcBef>
            </a:pPr>
            <a:endParaRPr lang="en-IE" sz="3600" dirty="0">
              <a:solidFill>
                <a:schemeClr val="tx1"/>
              </a:solidFill>
              <a:latin typeface="Calibri" panose="020F0502020204030204" pitchFamily="34" charset="0"/>
              <a:ea typeface="Arial"/>
              <a:cs typeface="Arial"/>
              <a:sym typeface="Arial"/>
            </a:endParaRPr>
          </a:p>
          <a:p>
            <a:pPr>
              <a:spcBef>
                <a:spcPts val="0"/>
              </a:spcBef>
            </a:pPr>
            <a:endParaRPr lang="en-IE" sz="3600" dirty="0">
              <a:solidFill>
                <a:schemeClr val="tx1"/>
              </a:solidFill>
              <a:latin typeface="Calibri" panose="020F0502020204030204" pitchFamily="34" charset="0"/>
              <a:ea typeface="Arial"/>
              <a:cs typeface="Arial"/>
              <a:sym typeface="Arial"/>
            </a:endParaRPr>
          </a:p>
          <a:p>
            <a:pPr>
              <a:spcBef>
                <a:spcPts val="0"/>
              </a:spcBef>
            </a:pPr>
            <a:endParaRPr lang="en-IE" sz="3600" dirty="0">
              <a:solidFill>
                <a:schemeClr val="tx1"/>
              </a:solidFill>
              <a:latin typeface="Calibri" panose="020F0502020204030204" pitchFamily="34" charset="0"/>
              <a:ea typeface="Arial"/>
              <a:cs typeface="Arial"/>
              <a:sym typeface="Arial"/>
            </a:endParaRPr>
          </a:p>
        </p:txBody>
      </p:sp>
      <p:sp>
        <p:nvSpPr>
          <p:cNvPr id="3" name="Title 2">
            <a:extLst>
              <a:ext uri="{FF2B5EF4-FFF2-40B4-BE49-F238E27FC236}">
                <a16:creationId xmlns:a16="http://schemas.microsoft.com/office/drawing/2014/main" id="{620EDF49-4D8E-4D28-B746-CBCD7FA1EDF3}"/>
              </a:ext>
            </a:extLst>
          </p:cNvPr>
          <p:cNvSpPr>
            <a:spLocks noGrp="1"/>
          </p:cNvSpPr>
          <p:nvPr>
            <p:ph type="ctrTitle"/>
          </p:nvPr>
        </p:nvSpPr>
        <p:spPr/>
        <p:txBody>
          <a:bodyPr/>
          <a:lstStyle/>
          <a:p>
            <a:r>
              <a:rPr lang="en-IE" dirty="0"/>
              <a:t>Online Interviews with Cork City Council</a:t>
            </a:r>
          </a:p>
        </p:txBody>
      </p:sp>
      <p:pic>
        <p:nvPicPr>
          <p:cNvPr id="10" name="Audio 9">
            <a:hlinkClick r:id="" action="ppaction://media"/>
            <a:extLst>
              <a:ext uri="{FF2B5EF4-FFF2-40B4-BE49-F238E27FC236}">
                <a16:creationId xmlns:a16="http://schemas.microsoft.com/office/drawing/2014/main" id="{4D3BA7E9-2383-4E8B-A51A-334346E2911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94876914"/>
      </p:ext>
    </p:extLst>
  </p:cSld>
  <p:clrMapOvr>
    <a:masterClrMapping/>
  </p:clrMapOvr>
  <mc:AlternateContent xmlns:mc="http://schemas.openxmlformats.org/markup-compatibility/2006" xmlns:p14="http://schemas.microsoft.com/office/powerpoint/2010/main">
    <mc:Choice Requires="p14">
      <p:transition spd="slow" p14:dur="2000" advTm="20891"/>
    </mc:Choice>
    <mc:Fallback xmlns="">
      <p:transition spd="slow" advTm="208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drawing, clock, table&#10;&#10;Description automatically generated">
            <a:extLst>
              <a:ext uri="{FF2B5EF4-FFF2-40B4-BE49-F238E27FC236}">
                <a16:creationId xmlns:a16="http://schemas.microsoft.com/office/drawing/2014/main" id="{C5E4BF52-6E2E-49F6-AE5A-6697CF0AD09D}"/>
              </a:ext>
            </a:extLst>
          </p:cNvPr>
          <p:cNvPicPr>
            <a:picLocks noChangeAspect="1"/>
          </p:cNvPicPr>
          <p:nvPr/>
        </p:nvPicPr>
        <p:blipFill>
          <a:blip r:embed="rId5"/>
          <a:stretch>
            <a:fillRect/>
          </a:stretch>
        </p:blipFill>
        <p:spPr>
          <a:xfrm>
            <a:off x="5941848" y="1188442"/>
            <a:ext cx="1290190" cy="1290190"/>
          </a:xfrm>
          <a:prstGeom prst="rect">
            <a:avLst/>
          </a:prstGeom>
        </p:spPr>
      </p:pic>
      <p:sp>
        <p:nvSpPr>
          <p:cNvPr id="3" name="Title 2">
            <a:extLst>
              <a:ext uri="{FF2B5EF4-FFF2-40B4-BE49-F238E27FC236}">
                <a16:creationId xmlns:a16="http://schemas.microsoft.com/office/drawing/2014/main" id="{620EDF49-4D8E-4D28-B746-CBCD7FA1EDF3}"/>
              </a:ext>
            </a:extLst>
          </p:cNvPr>
          <p:cNvSpPr>
            <a:spLocks noGrp="1"/>
          </p:cNvSpPr>
          <p:nvPr>
            <p:ph type="ctrTitle"/>
          </p:nvPr>
        </p:nvSpPr>
        <p:spPr>
          <a:xfrm>
            <a:off x="623391" y="139916"/>
            <a:ext cx="11415909" cy="1470025"/>
          </a:xfrm>
        </p:spPr>
        <p:txBody>
          <a:bodyPr/>
          <a:lstStyle/>
          <a:p>
            <a:r>
              <a:rPr lang="en-IE" dirty="0"/>
              <a:t>Be prepared </a:t>
            </a:r>
            <a:br>
              <a:rPr lang="en-IE" dirty="0"/>
            </a:br>
            <a:endParaRPr lang="en-IE" dirty="0"/>
          </a:p>
        </p:txBody>
      </p:sp>
      <p:sp>
        <p:nvSpPr>
          <p:cNvPr id="24" name="Google Shape;296;p41">
            <a:extLst>
              <a:ext uri="{FF2B5EF4-FFF2-40B4-BE49-F238E27FC236}">
                <a16:creationId xmlns:a16="http://schemas.microsoft.com/office/drawing/2014/main" id="{1D431E35-9784-4722-B9BC-56BECD8E09B3}"/>
              </a:ext>
            </a:extLst>
          </p:cNvPr>
          <p:cNvSpPr txBox="1">
            <a:spLocks noGrp="1"/>
          </p:cNvSpPr>
          <p:nvPr>
            <p:ph type="subTitle" idx="1"/>
          </p:nvPr>
        </p:nvSpPr>
        <p:spPr>
          <a:xfrm flipH="1">
            <a:off x="1233550" y="1948955"/>
            <a:ext cx="4507037" cy="98381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IE" sz="2400" dirty="0">
                <a:solidFill>
                  <a:schemeClr val="tx1"/>
                </a:solidFill>
              </a:rPr>
              <a:t>You will need an internet connection with at least 1MB per second bandwidth.  Close all other applications.</a:t>
            </a:r>
            <a:endParaRPr sz="2400" dirty="0">
              <a:solidFill>
                <a:schemeClr val="tx1"/>
              </a:solidFill>
            </a:endParaRPr>
          </a:p>
        </p:txBody>
      </p:sp>
      <p:sp>
        <p:nvSpPr>
          <p:cNvPr id="25" name="Google Shape;298;p41">
            <a:extLst>
              <a:ext uri="{FF2B5EF4-FFF2-40B4-BE49-F238E27FC236}">
                <a16:creationId xmlns:a16="http://schemas.microsoft.com/office/drawing/2014/main" id="{FE9D6405-8763-4548-8D68-067B126A7160}"/>
              </a:ext>
            </a:extLst>
          </p:cNvPr>
          <p:cNvSpPr txBox="1">
            <a:spLocks/>
          </p:cNvSpPr>
          <p:nvPr/>
        </p:nvSpPr>
        <p:spPr>
          <a:xfrm flipH="1">
            <a:off x="1252063" y="1462742"/>
            <a:ext cx="4758844" cy="577800"/>
          </a:xfrm>
          <a:prstGeom prst="rect">
            <a:avLst/>
          </a:prstGeom>
        </p:spPr>
        <p:txBody>
          <a:bodyPr spcFirstLastPara="1" wrap="square" lIns="91425" tIns="91425" rIns="91425" bIns="91425" anchor="b" anchorCtr="0">
            <a:noAutofit/>
          </a:bodyPr>
          <a:lstStyle>
            <a:lvl1pPr algn="l" defTabSz="457189" rtl="0" eaLnBrk="1" latinLnBrk="0" hangingPunct="1">
              <a:spcBef>
                <a:spcPct val="0"/>
              </a:spcBef>
              <a:buNone/>
              <a:defRPr sz="4400" b="1" kern="1200">
                <a:solidFill>
                  <a:schemeClr val="bg1"/>
                </a:solidFill>
                <a:latin typeface="+mj-lt"/>
                <a:ea typeface="+mj-ea"/>
                <a:cs typeface="+mj-cs"/>
              </a:defRPr>
            </a:lvl1pPr>
          </a:lstStyle>
          <a:p>
            <a:pPr>
              <a:spcBef>
                <a:spcPts val="0"/>
              </a:spcBef>
            </a:pPr>
            <a:r>
              <a:rPr lang="en-IE" sz="3600" dirty="0">
                <a:solidFill>
                  <a:srgbClr val="E30613"/>
                </a:solidFill>
              </a:rPr>
              <a:t>Internet Connection</a:t>
            </a:r>
          </a:p>
        </p:txBody>
      </p:sp>
      <p:sp>
        <p:nvSpPr>
          <p:cNvPr id="80" name="Google Shape;296;p41">
            <a:extLst>
              <a:ext uri="{FF2B5EF4-FFF2-40B4-BE49-F238E27FC236}">
                <a16:creationId xmlns:a16="http://schemas.microsoft.com/office/drawing/2014/main" id="{E74BC669-4264-4B2E-AB33-376E7888166A}"/>
              </a:ext>
            </a:extLst>
          </p:cNvPr>
          <p:cNvSpPr txBox="1">
            <a:spLocks/>
          </p:cNvSpPr>
          <p:nvPr/>
        </p:nvSpPr>
        <p:spPr>
          <a:xfrm flipH="1">
            <a:off x="1252063" y="4503576"/>
            <a:ext cx="4507038" cy="875400"/>
          </a:xfrm>
          <a:prstGeom prst="rect">
            <a:avLst/>
          </a:prstGeom>
        </p:spPr>
        <p:txBody>
          <a:bodyPr spcFirstLastPara="1" vert="horz" wrap="square" lIns="91425" tIns="91425" rIns="91425" bIns="91425" rtlCol="0" anchor="t" anchorCtr="0">
            <a:noAutofit/>
          </a:bodyPr>
          <a:lstStyle>
            <a:lvl1pPr marL="0" indent="0" algn="ctr" defTabSz="457189"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189" indent="0" algn="ctr" defTabSz="457189"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377" indent="0" algn="ctr" defTabSz="457189"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566"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754"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5943"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131"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320"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509"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spcBef>
                <a:spcPts val="0"/>
              </a:spcBef>
            </a:pPr>
            <a:r>
              <a:rPr lang="en-IE" sz="2400" dirty="0">
                <a:solidFill>
                  <a:schemeClr val="tx1"/>
                </a:solidFill>
              </a:rPr>
              <a:t>If possible wear headphones with a built-in microphone. Please test in advance your microphones and headphones are working.</a:t>
            </a:r>
          </a:p>
        </p:txBody>
      </p:sp>
      <p:sp>
        <p:nvSpPr>
          <p:cNvPr id="81" name="Google Shape;298;p41">
            <a:extLst>
              <a:ext uri="{FF2B5EF4-FFF2-40B4-BE49-F238E27FC236}">
                <a16:creationId xmlns:a16="http://schemas.microsoft.com/office/drawing/2014/main" id="{A4811EDE-7707-459E-B8FA-9BD5D500C49F}"/>
              </a:ext>
            </a:extLst>
          </p:cNvPr>
          <p:cNvSpPr txBox="1">
            <a:spLocks/>
          </p:cNvSpPr>
          <p:nvPr/>
        </p:nvSpPr>
        <p:spPr>
          <a:xfrm flipH="1">
            <a:off x="1302373" y="4030986"/>
            <a:ext cx="3846957" cy="577800"/>
          </a:xfrm>
          <a:prstGeom prst="rect">
            <a:avLst/>
          </a:prstGeom>
        </p:spPr>
        <p:txBody>
          <a:bodyPr spcFirstLastPara="1" wrap="square" lIns="91425" tIns="91425" rIns="91425" bIns="91425" anchor="b" anchorCtr="0">
            <a:noAutofit/>
          </a:bodyPr>
          <a:lstStyle>
            <a:lvl1pPr algn="l" defTabSz="457189" rtl="0" eaLnBrk="1" latinLnBrk="0" hangingPunct="1">
              <a:spcBef>
                <a:spcPct val="0"/>
              </a:spcBef>
              <a:buNone/>
              <a:defRPr sz="4400" b="1" kern="1200">
                <a:solidFill>
                  <a:schemeClr val="bg1"/>
                </a:solidFill>
                <a:latin typeface="+mj-lt"/>
                <a:ea typeface="+mj-ea"/>
                <a:cs typeface="+mj-cs"/>
              </a:defRPr>
            </a:lvl1pPr>
          </a:lstStyle>
          <a:p>
            <a:pPr>
              <a:spcBef>
                <a:spcPts val="0"/>
              </a:spcBef>
            </a:pPr>
            <a:r>
              <a:rPr lang="en-IE" sz="3600" dirty="0">
                <a:solidFill>
                  <a:srgbClr val="E30613"/>
                </a:solidFill>
              </a:rPr>
              <a:t>Headphones</a:t>
            </a:r>
          </a:p>
        </p:txBody>
      </p:sp>
      <p:sp>
        <p:nvSpPr>
          <p:cNvPr id="82" name="Google Shape;296;p41">
            <a:extLst>
              <a:ext uri="{FF2B5EF4-FFF2-40B4-BE49-F238E27FC236}">
                <a16:creationId xmlns:a16="http://schemas.microsoft.com/office/drawing/2014/main" id="{6BA654AE-B633-4121-B7F7-8C1697B9DE0C}"/>
              </a:ext>
            </a:extLst>
          </p:cNvPr>
          <p:cNvSpPr txBox="1">
            <a:spLocks/>
          </p:cNvSpPr>
          <p:nvPr/>
        </p:nvSpPr>
        <p:spPr>
          <a:xfrm flipH="1">
            <a:off x="7300735" y="1947503"/>
            <a:ext cx="4792914" cy="875400"/>
          </a:xfrm>
          <a:prstGeom prst="rect">
            <a:avLst/>
          </a:prstGeom>
        </p:spPr>
        <p:txBody>
          <a:bodyPr spcFirstLastPara="1" vert="horz" wrap="square" lIns="91425" tIns="91425" rIns="91425" bIns="91425" rtlCol="0" anchor="t" anchorCtr="0">
            <a:noAutofit/>
          </a:bodyPr>
          <a:lstStyle>
            <a:lvl1pPr marL="0" indent="0" algn="ctr" defTabSz="457189"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189" indent="0" algn="ctr" defTabSz="457189"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377" indent="0" algn="ctr" defTabSz="457189"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566"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754"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5943"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131"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320"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509"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spcBef>
                <a:spcPts val="0"/>
              </a:spcBef>
            </a:pPr>
            <a:r>
              <a:rPr lang="en-IE" sz="2400" dirty="0">
                <a:solidFill>
                  <a:schemeClr val="tx1"/>
                </a:solidFill>
              </a:rPr>
              <a:t>You will need a computer, tablet or mobile device with a camera. </a:t>
            </a:r>
          </a:p>
          <a:p>
            <a:pPr algn="l">
              <a:spcBef>
                <a:spcPts val="0"/>
              </a:spcBef>
            </a:pPr>
            <a:r>
              <a:rPr lang="en-IE" sz="2400" dirty="0">
                <a:solidFill>
                  <a:schemeClr val="tx1"/>
                </a:solidFill>
              </a:rPr>
              <a:t>Please test in advance your camera </a:t>
            </a:r>
            <a:br>
              <a:rPr lang="en-IE" sz="2400" dirty="0">
                <a:solidFill>
                  <a:schemeClr val="tx1"/>
                </a:solidFill>
              </a:rPr>
            </a:br>
            <a:r>
              <a:rPr lang="en-IE" sz="2400" dirty="0">
                <a:solidFill>
                  <a:schemeClr val="tx1"/>
                </a:solidFill>
              </a:rPr>
              <a:t>is working. </a:t>
            </a:r>
          </a:p>
        </p:txBody>
      </p:sp>
      <p:sp>
        <p:nvSpPr>
          <p:cNvPr id="83" name="Google Shape;298;p41">
            <a:extLst>
              <a:ext uri="{FF2B5EF4-FFF2-40B4-BE49-F238E27FC236}">
                <a16:creationId xmlns:a16="http://schemas.microsoft.com/office/drawing/2014/main" id="{3D409DCC-59D9-4863-8B23-766FB133C3AD}"/>
              </a:ext>
            </a:extLst>
          </p:cNvPr>
          <p:cNvSpPr txBox="1">
            <a:spLocks/>
          </p:cNvSpPr>
          <p:nvPr/>
        </p:nvSpPr>
        <p:spPr>
          <a:xfrm flipH="1">
            <a:off x="7291683" y="1462741"/>
            <a:ext cx="2782119" cy="577800"/>
          </a:xfrm>
          <a:prstGeom prst="rect">
            <a:avLst/>
          </a:prstGeom>
        </p:spPr>
        <p:txBody>
          <a:bodyPr spcFirstLastPara="1" wrap="square" lIns="91425" tIns="91425" rIns="91425" bIns="91425" anchor="b" anchorCtr="0">
            <a:noAutofit/>
          </a:bodyPr>
          <a:lstStyle>
            <a:lvl1pPr algn="l" defTabSz="457189" rtl="0" eaLnBrk="1" latinLnBrk="0" hangingPunct="1">
              <a:spcBef>
                <a:spcPct val="0"/>
              </a:spcBef>
              <a:buNone/>
              <a:defRPr sz="4400" b="1" kern="1200">
                <a:solidFill>
                  <a:schemeClr val="bg1"/>
                </a:solidFill>
                <a:latin typeface="+mj-lt"/>
                <a:ea typeface="+mj-ea"/>
                <a:cs typeface="+mj-cs"/>
              </a:defRPr>
            </a:lvl1pPr>
          </a:lstStyle>
          <a:p>
            <a:pPr>
              <a:spcBef>
                <a:spcPts val="0"/>
              </a:spcBef>
            </a:pPr>
            <a:r>
              <a:rPr lang="en-IE" sz="3600" dirty="0">
                <a:solidFill>
                  <a:srgbClr val="E30613"/>
                </a:solidFill>
              </a:rPr>
              <a:t>Camera</a:t>
            </a:r>
          </a:p>
        </p:txBody>
      </p:sp>
      <p:sp>
        <p:nvSpPr>
          <p:cNvPr id="84" name="Google Shape;296;p41">
            <a:extLst>
              <a:ext uri="{FF2B5EF4-FFF2-40B4-BE49-F238E27FC236}">
                <a16:creationId xmlns:a16="http://schemas.microsoft.com/office/drawing/2014/main" id="{8553FE82-B345-46A0-82D1-8C9F1FBFEA9A}"/>
              </a:ext>
            </a:extLst>
          </p:cNvPr>
          <p:cNvSpPr txBox="1">
            <a:spLocks/>
          </p:cNvSpPr>
          <p:nvPr/>
        </p:nvSpPr>
        <p:spPr>
          <a:xfrm flipH="1">
            <a:off x="7329077" y="4503576"/>
            <a:ext cx="4182416" cy="875400"/>
          </a:xfrm>
          <a:prstGeom prst="rect">
            <a:avLst/>
          </a:prstGeom>
        </p:spPr>
        <p:txBody>
          <a:bodyPr spcFirstLastPara="1" vert="horz" wrap="square" lIns="91425" tIns="91425" rIns="91425" bIns="91425" rtlCol="0" anchor="t" anchorCtr="0">
            <a:noAutofit/>
          </a:bodyPr>
          <a:lstStyle>
            <a:lvl1pPr marL="0" indent="0" algn="ctr" defTabSz="457189"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189" indent="0" algn="ctr" defTabSz="457189"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377" indent="0" algn="ctr" defTabSz="457189"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566"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754"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5943"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131"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320"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509"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spcBef>
                <a:spcPts val="0"/>
              </a:spcBef>
            </a:pPr>
            <a:r>
              <a:rPr lang="en-IE" sz="2400" dirty="0">
                <a:solidFill>
                  <a:schemeClr val="tx1"/>
                </a:solidFill>
              </a:rPr>
              <a:t>Turn off all other devices in the room to avoid disruption or electronic feedback.  Do not text or email during the interview. </a:t>
            </a:r>
          </a:p>
        </p:txBody>
      </p:sp>
      <p:sp>
        <p:nvSpPr>
          <p:cNvPr id="85" name="Google Shape;298;p41">
            <a:extLst>
              <a:ext uri="{FF2B5EF4-FFF2-40B4-BE49-F238E27FC236}">
                <a16:creationId xmlns:a16="http://schemas.microsoft.com/office/drawing/2014/main" id="{D643389E-F4D1-4F55-BE55-90A67A4E9689}"/>
              </a:ext>
            </a:extLst>
          </p:cNvPr>
          <p:cNvSpPr txBox="1">
            <a:spLocks/>
          </p:cNvSpPr>
          <p:nvPr/>
        </p:nvSpPr>
        <p:spPr>
          <a:xfrm flipH="1">
            <a:off x="7276470" y="4030986"/>
            <a:ext cx="3703158" cy="577800"/>
          </a:xfrm>
          <a:prstGeom prst="rect">
            <a:avLst/>
          </a:prstGeom>
        </p:spPr>
        <p:txBody>
          <a:bodyPr spcFirstLastPara="1" wrap="square" lIns="91425" tIns="91425" rIns="91425" bIns="91425" anchor="b" anchorCtr="0">
            <a:noAutofit/>
          </a:bodyPr>
          <a:lstStyle>
            <a:lvl1pPr algn="l" defTabSz="457189" rtl="0" eaLnBrk="1" latinLnBrk="0" hangingPunct="1">
              <a:spcBef>
                <a:spcPct val="0"/>
              </a:spcBef>
              <a:buNone/>
              <a:defRPr sz="4400" b="1" kern="1200">
                <a:solidFill>
                  <a:schemeClr val="bg1"/>
                </a:solidFill>
                <a:latin typeface="+mj-lt"/>
                <a:ea typeface="+mj-ea"/>
                <a:cs typeface="+mj-cs"/>
              </a:defRPr>
            </a:lvl1pPr>
          </a:lstStyle>
          <a:p>
            <a:pPr>
              <a:spcBef>
                <a:spcPts val="0"/>
              </a:spcBef>
            </a:pPr>
            <a:r>
              <a:rPr lang="en-IE" sz="3600" dirty="0">
                <a:solidFill>
                  <a:srgbClr val="E30613"/>
                </a:solidFill>
              </a:rPr>
              <a:t>Devices</a:t>
            </a:r>
          </a:p>
        </p:txBody>
      </p:sp>
      <p:pic>
        <p:nvPicPr>
          <p:cNvPr id="7" name="Picture 6" descr="A picture containing drawing&#10;&#10;Description automatically generated">
            <a:extLst>
              <a:ext uri="{FF2B5EF4-FFF2-40B4-BE49-F238E27FC236}">
                <a16:creationId xmlns:a16="http://schemas.microsoft.com/office/drawing/2014/main" id="{38047F6C-5243-4683-8D2E-48A4F1539BAE}"/>
              </a:ext>
            </a:extLst>
          </p:cNvPr>
          <p:cNvPicPr>
            <a:picLocks noChangeAspect="1"/>
          </p:cNvPicPr>
          <p:nvPr/>
        </p:nvPicPr>
        <p:blipFill>
          <a:blip r:embed="rId6"/>
          <a:stretch>
            <a:fillRect/>
          </a:stretch>
        </p:blipFill>
        <p:spPr>
          <a:xfrm>
            <a:off x="205307" y="1275392"/>
            <a:ext cx="952500" cy="952500"/>
          </a:xfrm>
          <a:prstGeom prst="rect">
            <a:avLst/>
          </a:prstGeom>
        </p:spPr>
      </p:pic>
      <p:pic>
        <p:nvPicPr>
          <p:cNvPr id="11" name="Picture 10" descr="A close up of electronics&#10;&#10;Description automatically generated">
            <a:extLst>
              <a:ext uri="{FF2B5EF4-FFF2-40B4-BE49-F238E27FC236}">
                <a16:creationId xmlns:a16="http://schemas.microsoft.com/office/drawing/2014/main" id="{A8D1A749-E7E5-43EC-9F38-A9C71CC0F931}"/>
              </a:ext>
            </a:extLst>
          </p:cNvPr>
          <p:cNvPicPr>
            <a:picLocks noChangeAspect="1"/>
          </p:cNvPicPr>
          <p:nvPr/>
        </p:nvPicPr>
        <p:blipFill>
          <a:blip r:embed="rId7"/>
          <a:stretch>
            <a:fillRect/>
          </a:stretch>
        </p:blipFill>
        <p:spPr>
          <a:xfrm>
            <a:off x="195827" y="4064936"/>
            <a:ext cx="954000" cy="954000"/>
          </a:xfrm>
          <a:prstGeom prst="rect">
            <a:avLst/>
          </a:prstGeom>
        </p:spPr>
      </p:pic>
      <p:pic>
        <p:nvPicPr>
          <p:cNvPr id="15" name="Picture 14" descr="A close up of a device&#10;&#10;Description automatically generated">
            <a:extLst>
              <a:ext uri="{FF2B5EF4-FFF2-40B4-BE49-F238E27FC236}">
                <a16:creationId xmlns:a16="http://schemas.microsoft.com/office/drawing/2014/main" id="{4FF3EA89-838D-412D-9635-197189D9DFF4}"/>
              </a:ext>
            </a:extLst>
          </p:cNvPr>
          <p:cNvPicPr>
            <a:picLocks noChangeAspect="1"/>
          </p:cNvPicPr>
          <p:nvPr/>
        </p:nvPicPr>
        <p:blipFill>
          <a:blip r:embed="rId8"/>
          <a:stretch>
            <a:fillRect/>
          </a:stretch>
        </p:blipFill>
        <p:spPr>
          <a:xfrm>
            <a:off x="6155519" y="3914490"/>
            <a:ext cx="1178171" cy="1178171"/>
          </a:xfrm>
          <a:prstGeom prst="rect">
            <a:avLst/>
          </a:prstGeom>
        </p:spPr>
      </p:pic>
      <p:pic>
        <p:nvPicPr>
          <p:cNvPr id="10" name="Audio 9">
            <a:hlinkClick r:id="" action="ppaction://media"/>
            <a:extLst>
              <a:ext uri="{FF2B5EF4-FFF2-40B4-BE49-F238E27FC236}">
                <a16:creationId xmlns:a16="http://schemas.microsoft.com/office/drawing/2014/main" id="{6BE34251-2A1A-478F-89A4-85328E61D9D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08747187"/>
      </p:ext>
    </p:extLst>
  </p:cSld>
  <p:clrMapOvr>
    <a:masterClrMapping/>
  </p:clrMapOvr>
  <mc:AlternateContent xmlns:mc="http://schemas.openxmlformats.org/markup-compatibility/2006" xmlns:p14="http://schemas.microsoft.com/office/powerpoint/2010/main">
    <mc:Choice Requires="p14">
      <p:transition spd="slow" p14:dur="2000" advTm="25700"/>
    </mc:Choice>
    <mc:Fallback xmlns="">
      <p:transition spd="slow" advTm="257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20EDF49-4D8E-4D28-B746-CBCD7FA1EDF3}"/>
              </a:ext>
            </a:extLst>
          </p:cNvPr>
          <p:cNvSpPr>
            <a:spLocks noGrp="1"/>
          </p:cNvSpPr>
          <p:nvPr>
            <p:ph type="ctrTitle"/>
          </p:nvPr>
        </p:nvSpPr>
        <p:spPr/>
        <p:txBody>
          <a:bodyPr/>
          <a:lstStyle/>
          <a:p>
            <a:r>
              <a:rPr lang="en-IE" dirty="0"/>
              <a:t>Be prepared - setting up </a:t>
            </a:r>
          </a:p>
        </p:txBody>
      </p:sp>
      <p:sp>
        <p:nvSpPr>
          <p:cNvPr id="5" name="Google Shape;542;p53">
            <a:extLst>
              <a:ext uri="{FF2B5EF4-FFF2-40B4-BE49-F238E27FC236}">
                <a16:creationId xmlns:a16="http://schemas.microsoft.com/office/drawing/2014/main" id="{66252BF3-F400-4BF1-85B6-1C5FE3B9B7B4}"/>
              </a:ext>
            </a:extLst>
          </p:cNvPr>
          <p:cNvSpPr txBox="1">
            <a:spLocks/>
          </p:cNvSpPr>
          <p:nvPr/>
        </p:nvSpPr>
        <p:spPr>
          <a:xfrm>
            <a:off x="3406916" y="1609941"/>
            <a:ext cx="8136904" cy="3425412"/>
          </a:xfrm>
          <a:prstGeom prst="rect">
            <a:avLst/>
          </a:prstGeom>
        </p:spPr>
        <p:txBody>
          <a:bodyPr spcFirstLastPara="1" vert="horz" wrap="square" lIns="91425" tIns="91425" rIns="91425" bIns="91425" rtlCol="0" anchor="t" anchorCtr="0">
            <a:noAutofit/>
          </a:bodyPr>
          <a:lstStyle>
            <a:lvl1pPr marL="0" indent="0" algn="ctr" defTabSz="457189"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189" indent="0" algn="ctr" defTabSz="457189"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377" indent="0" algn="ctr" defTabSz="457189"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566"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754"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5943"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131"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320"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509"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127000" algn="l">
              <a:spcBef>
                <a:spcPts val="0"/>
              </a:spcBef>
              <a:buClr>
                <a:srgbClr val="C00000"/>
              </a:buClr>
              <a:buSzPts val="1600"/>
            </a:pPr>
            <a:endParaRPr lang="en-IE" sz="3600" b="1" dirty="0">
              <a:solidFill>
                <a:schemeClr val="tx1"/>
              </a:solidFill>
            </a:endParaRPr>
          </a:p>
        </p:txBody>
      </p:sp>
      <p:sp>
        <p:nvSpPr>
          <p:cNvPr id="2" name="Rectangle 1">
            <a:extLst>
              <a:ext uri="{FF2B5EF4-FFF2-40B4-BE49-F238E27FC236}">
                <a16:creationId xmlns:a16="http://schemas.microsoft.com/office/drawing/2014/main" id="{1230F3AD-6AA1-43E3-95A1-8C1792212C23}"/>
              </a:ext>
            </a:extLst>
          </p:cNvPr>
          <p:cNvSpPr/>
          <p:nvPr/>
        </p:nvSpPr>
        <p:spPr>
          <a:xfrm>
            <a:off x="2249151" y="1380252"/>
            <a:ext cx="9752158" cy="5078313"/>
          </a:xfrm>
          <a:prstGeom prst="rect">
            <a:avLst/>
          </a:prstGeom>
        </p:spPr>
        <p:txBody>
          <a:bodyPr wrap="square">
            <a:spAutoFit/>
          </a:bodyPr>
          <a:lstStyle/>
          <a:p>
            <a:pPr marL="127000">
              <a:buClr>
                <a:srgbClr val="C00000"/>
              </a:buClr>
              <a:buSzPts val="1600"/>
            </a:pPr>
            <a:r>
              <a:rPr lang="en-IE" sz="3600" b="1" dirty="0"/>
              <a:t>Position the camera so you’re looking up slightly.</a:t>
            </a:r>
          </a:p>
          <a:p>
            <a:pPr marL="127000">
              <a:buClr>
                <a:srgbClr val="C00000"/>
              </a:buClr>
              <a:buSzPts val="1600"/>
            </a:pPr>
            <a:r>
              <a:rPr lang="en-IE" sz="3600" b="1" dirty="0"/>
              <a:t>Ensure your head and shoulders are seen on the screen. Use a stack of books if you need to. </a:t>
            </a:r>
          </a:p>
          <a:p>
            <a:pPr marL="127000">
              <a:buClr>
                <a:srgbClr val="C00000"/>
              </a:buClr>
              <a:buSzPts val="1600"/>
            </a:pPr>
            <a:endParaRPr lang="en-IE" sz="3600" b="1" dirty="0"/>
          </a:p>
          <a:p>
            <a:pPr marL="127000">
              <a:buClr>
                <a:srgbClr val="C00000"/>
              </a:buClr>
              <a:buSzPts val="1600"/>
            </a:pPr>
            <a:r>
              <a:rPr lang="en-IE" sz="3600" b="1" dirty="0"/>
              <a:t>Check the lighting and what is in your background.  Position a lamp in front of you. </a:t>
            </a:r>
            <a:br>
              <a:rPr lang="en-IE" sz="3600" b="1" dirty="0"/>
            </a:br>
            <a:endParaRPr lang="en-IE" sz="3600" b="1" dirty="0"/>
          </a:p>
          <a:p>
            <a:pPr marL="127000">
              <a:buClr>
                <a:srgbClr val="C00000"/>
              </a:buClr>
              <a:buSzPts val="1600"/>
            </a:pPr>
            <a:r>
              <a:rPr lang="en-IE" sz="3600" b="1" dirty="0"/>
              <a:t>Can you see yourself on the screen? </a:t>
            </a:r>
          </a:p>
          <a:p>
            <a:pPr marL="127000">
              <a:buClr>
                <a:srgbClr val="C00000"/>
              </a:buClr>
              <a:buSzPts val="1600"/>
            </a:pPr>
            <a:r>
              <a:rPr lang="en-IE" sz="3600" b="1" dirty="0"/>
              <a:t>If you can’t, neither can the interview board. </a:t>
            </a:r>
            <a:endParaRPr lang="en-IE" sz="3600" b="1" dirty="0">
              <a:solidFill>
                <a:srgbClr val="000000"/>
              </a:solidFill>
              <a:highlight>
                <a:srgbClr val="FFFF00"/>
              </a:highlight>
              <a:latin typeface="Calibri" panose="020F0502020204030204" pitchFamily="34" charset="0"/>
              <a:ea typeface="Calibri" panose="020F0502020204030204" pitchFamily="34" charset="0"/>
            </a:endParaRPr>
          </a:p>
        </p:txBody>
      </p:sp>
      <p:pic>
        <p:nvPicPr>
          <p:cNvPr id="8" name="Picture 7" descr="A person sitting at a table using a computer&#10;&#10;Description automatically generated">
            <a:extLst>
              <a:ext uri="{FF2B5EF4-FFF2-40B4-BE49-F238E27FC236}">
                <a16:creationId xmlns:a16="http://schemas.microsoft.com/office/drawing/2014/main" id="{DA9562C0-B818-486C-848B-DBE459CCFBFA}"/>
              </a:ext>
            </a:extLst>
          </p:cNvPr>
          <p:cNvPicPr>
            <a:picLocks noChangeAspect="1"/>
          </p:cNvPicPr>
          <p:nvPr/>
        </p:nvPicPr>
        <p:blipFill>
          <a:blip r:embed="rId5"/>
          <a:stretch>
            <a:fillRect/>
          </a:stretch>
        </p:blipFill>
        <p:spPr>
          <a:xfrm>
            <a:off x="306892" y="4135344"/>
            <a:ext cx="1744496" cy="1800017"/>
          </a:xfrm>
          <a:prstGeom prst="rect">
            <a:avLst/>
          </a:prstGeom>
          <a:ln>
            <a:solidFill>
              <a:schemeClr val="tx1"/>
            </a:solidFill>
          </a:ln>
          <a:effectLst>
            <a:outerShdw blurRad="50800" dist="38100" dir="2700000" algn="tl" rotWithShape="0">
              <a:prstClr val="black">
                <a:alpha val="40000"/>
              </a:prstClr>
            </a:outerShdw>
          </a:effectLst>
        </p:spPr>
      </p:pic>
      <p:pic>
        <p:nvPicPr>
          <p:cNvPr id="10" name="Picture 9" descr="A person sitting at a desk in front of a computer&#10;&#10;Description automatically generated">
            <a:extLst>
              <a:ext uri="{FF2B5EF4-FFF2-40B4-BE49-F238E27FC236}">
                <a16:creationId xmlns:a16="http://schemas.microsoft.com/office/drawing/2014/main" id="{5E8A5939-F98E-40E5-BCD0-F399675DC0E1}"/>
              </a:ext>
            </a:extLst>
          </p:cNvPr>
          <p:cNvPicPr>
            <a:picLocks noChangeAspect="1"/>
          </p:cNvPicPr>
          <p:nvPr/>
        </p:nvPicPr>
        <p:blipFill>
          <a:blip r:embed="rId6"/>
          <a:stretch>
            <a:fillRect/>
          </a:stretch>
        </p:blipFill>
        <p:spPr>
          <a:xfrm>
            <a:off x="306170" y="1380252"/>
            <a:ext cx="1717137" cy="1800200"/>
          </a:xfrm>
          <a:prstGeom prst="rect">
            <a:avLst/>
          </a:prstGeom>
          <a:ln>
            <a:solidFill>
              <a:schemeClr val="tx1"/>
            </a:solidFill>
          </a:ln>
          <a:effectLst>
            <a:outerShdw blurRad="50800" dist="38100" dir="2700000" algn="tl" rotWithShape="0">
              <a:prstClr val="black">
                <a:alpha val="40000"/>
              </a:prstClr>
            </a:outerShdw>
          </a:effectLst>
        </p:spPr>
      </p:pic>
      <p:pic>
        <p:nvPicPr>
          <p:cNvPr id="12" name="Audio 11">
            <a:hlinkClick r:id="" action="ppaction://media"/>
            <a:extLst>
              <a:ext uri="{FF2B5EF4-FFF2-40B4-BE49-F238E27FC236}">
                <a16:creationId xmlns:a16="http://schemas.microsoft.com/office/drawing/2014/main" id="{7765E36D-9C9C-492C-BD3E-1668A81AEBC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366662024"/>
      </p:ext>
    </p:extLst>
  </p:cSld>
  <p:clrMapOvr>
    <a:masterClrMapping/>
  </p:clrMapOvr>
  <mc:AlternateContent xmlns:mc="http://schemas.openxmlformats.org/markup-compatibility/2006" xmlns:p14="http://schemas.microsoft.com/office/powerpoint/2010/main">
    <mc:Choice Requires="p14">
      <p:transition spd="slow" p14:dur="2000" advTm="32313"/>
    </mc:Choice>
    <mc:Fallback xmlns="">
      <p:transition spd="slow" advTm="323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B61FB49C-35E4-409D-869F-69CBA454CE8D}"/>
              </a:ext>
            </a:extLst>
          </p:cNvPr>
          <p:cNvSpPr>
            <a:spLocks noGrp="1"/>
          </p:cNvSpPr>
          <p:nvPr>
            <p:ph type="subTitle" idx="1"/>
          </p:nvPr>
        </p:nvSpPr>
        <p:spPr/>
        <p:txBody>
          <a:bodyPr/>
          <a:lstStyle/>
          <a:p>
            <a:endParaRPr lang="en-IE"/>
          </a:p>
        </p:txBody>
      </p:sp>
      <p:sp>
        <p:nvSpPr>
          <p:cNvPr id="3" name="Title 2">
            <a:extLst>
              <a:ext uri="{FF2B5EF4-FFF2-40B4-BE49-F238E27FC236}">
                <a16:creationId xmlns:a16="http://schemas.microsoft.com/office/drawing/2014/main" id="{8C93F574-AEC4-416D-9209-D38D5D1301C8}"/>
              </a:ext>
            </a:extLst>
          </p:cNvPr>
          <p:cNvSpPr>
            <a:spLocks noGrp="1"/>
          </p:cNvSpPr>
          <p:nvPr>
            <p:ph type="ctrTitle"/>
          </p:nvPr>
        </p:nvSpPr>
        <p:spPr/>
        <p:txBody>
          <a:bodyPr/>
          <a:lstStyle/>
          <a:p>
            <a:r>
              <a:rPr lang="en-IE" dirty="0"/>
              <a:t>Be prepared - be centred on the screen</a:t>
            </a:r>
          </a:p>
        </p:txBody>
      </p:sp>
      <p:pic>
        <p:nvPicPr>
          <p:cNvPr id="4" name="Picture 3">
            <a:extLst>
              <a:ext uri="{FF2B5EF4-FFF2-40B4-BE49-F238E27FC236}">
                <a16:creationId xmlns:a16="http://schemas.microsoft.com/office/drawing/2014/main" id="{9A791BA1-EB7D-47F9-9F6E-EB8BB717304D}"/>
              </a:ext>
            </a:extLst>
          </p:cNvPr>
          <p:cNvPicPr>
            <a:picLocks noChangeAspect="1"/>
          </p:cNvPicPr>
          <p:nvPr/>
        </p:nvPicPr>
        <p:blipFill rotWithShape="1">
          <a:blip r:embed="rId4"/>
          <a:srcRect/>
          <a:stretch/>
        </p:blipFill>
        <p:spPr>
          <a:xfrm>
            <a:off x="840905" y="1199242"/>
            <a:ext cx="9928173" cy="5266584"/>
          </a:xfrm>
          <a:prstGeom prst="rect">
            <a:avLst/>
          </a:prstGeom>
          <a:ln w="25400">
            <a:solidFill>
              <a:schemeClr val="tx1"/>
            </a:solidFill>
          </a:ln>
        </p:spPr>
      </p:pic>
      <p:sp>
        <p:nvSpPr>
          <p:cNvPr id="5" name="Google Shape;542;p53">
            <a:extLst>
              <a:ext uri="{FF2B5EF4-FFF2-40B4-BE49-F238E27FC236}">
                <a16:creationId xmlns:a16="http://schemas.microsoft.com/office/drawing/2014/main" id="{DFBE31B6-E4DF-494E-8766-B3348FD4F00D}"/>
              </a:ext>
            </a:extLst>
          </p:cNvPr>
          <p:cNvSpPr txBox="1">
            <a:spLocks/>
          </p:cNvSpPr>
          <p:nvPr/>
        </p:nvSpPr>
        <p:spPr>
          <a:xfrm>
            <a:off x="1405426" y="5935977"/>
            <a:ext cx="8002942" cy="4483355"/>
          </a:xfrm>
          <a:prstGeom prst="rect">
            <a:avLst/>
          </a:prstGeom>
          <a:solidFill>
            <a:schemeClr val="bg1">
              <a:alpha val="0"/>
            </a:schemeClr>
          </a:solidFill>
        </p:spPr>
        <p:txBody>
          <a:bodyPr spcFirstLastPara="1" vert="horz" wrap="square" lIns="91425" tIns="91425" rIns="91425" bIns="91425" rtlCol="0" anchor="t" anchorCtr="0">
            <a:noAutofit/>
          </a:bodyPr>
          <a:lstStyle>
            <a:lvl1pPr marL="0" indent="0" algn="ctr" defTabSz="457189"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189" indent="0" algn="ctr" defTabSz="457189"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377" indent="0" algn="ctr" defTabSz="457189"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566"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754"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5943"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131"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320"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509"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127000" algn="l">
              <a:spcBef>
                <a:spcPts val="0"/>
              </a:spcBef>
              <a:buClr>
                <a:srgbClr val="C00000"/>
              </a:buClr>
              <a:buSzPts val="1600"/>
            </a:pPr>
            <a:r>
              <a:rPr lang="en-IE" sz="1600" b="1" i="1" dirty="0">
                <a:solidFill>
                  <a:schemeClr val="bg1">
                    <a:lumMod val="95000"/>
                  </a:schemeClr>
                </a:solidFill>
              </a:rPr>
              <a:t>This is an example of what the interview board will see if you’re positioned correctly. </a:t>
            </a:r>
          </a:p>
        </p:txBody>
      </p:sp>
      <p:pic>
        <p:nvPicPr>
          <p:cNvPr id="7" name="Picture 6">
            <a:extLst>
              <a:ext uri="{FF2B5EF4-FFF2-40B4-BE49-F238E27FC236}">
                <a16:creationId xmlns:a16="http://schemas.microsoft.com/office/drawing/2014/main" id="{C95AD9D5-CC38-44C5-9CA8-834978F8E248}"/>
              </a:ext>
            </a:extLst>
          </p:cNvPr>
          <p:cNvPicPr>
            <a:picLocks noChangeAspect="1"/>
          </p:cNvPicPr>
          <p:nvPr/>
        </p:nvPicPr>
        <p:blipFill rotWithShape="1">
          <a:blip r:embed="rId5"/>
          <a:srcRect l="-183" t="16054" r="-1" b="632"/>
          <a:stretch/>
        </p:blipFill>
        <p:spPr>
          <a:xfrm>
            <a:off x="1187912" y="1336195"/>
            <a:ext cx="9581166" cy="4451193"/>
          </a:xfrm>
          <a:prstGeom prst="rect">
            <a:avLst/>
          </a:prstGeom>
        </p:spPr>
      </p:pic>
      <p:pic>
        <p:nvPicPr>
          <p:cNvPr id="12" name="Audio 11">
            <a:hlinkClick r:id="" action="ppaction://media"/>
            <a:extLst>
              <a:ext uri="{FF2B5EF4-FFF2-40B4-BE49-F238E27FC236}">
                <a16:creationId xmlns:a16="http://schemas.microsoft.com/office/drawing/2014/main" id="{4FDA689A-875E-49D5-839C-E4B6E7720E0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84475108"/>
      </p:ext>
    </p:extLst>
  </p:cSld>
  <p:clrMapOvr>
    <a:masterClrMapping/>
  </p:clrMapOvr>
  <mc:AlternateContent xmlns:mc="http://schemas.openxmlformats.org/markup-compatibility/2006" xmlns:p14="http://schemas.microsoft.com/office/powerpoint/2010/main">
    <mc:Choice Requires="p14">
      <p:transition spd="slow" p14:dur="2000" advTm="8457"/>
    </mc:Choice>
    <mc:Fallback xmlns="">
      <p:transition spd="slow" advTm="84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20EDF49-4D8E-4D28-B746-CBCD7FA1EDF3}"/>
              </a:ext>
            </a:extLst>
          </p:cNvPr>
          <p:cNvSpPr>
            <a:spLocks noGrp="1"/>
          </p:cNvSpPr>
          <p:nvPr>
            <p:ph type="ctrTitle"/>
          </p:nvPr>
        </p:nvSpPr>
        <p:spPr>
          <a:xfrm>
            <a:off x="525747" y="139916"/>
            <a:ext cx="11415909" cy="1470025"/>
          </a:xfrm>
        </p:spPr>
        <p:txBody>
          <a:bodyPr/>
          <a:lstStyle/>
          <a:p>
            <a:r>
              <a:rPr lang="en-IE" dirty="0"/>
              <a:t>Be prepared – your surroundings</a:t>
            </a:r>
            <a:br>
              <a:rPr lang="en-IE" dirty="0"/>
            </a:br>
            <a:endParaRPr lang="en-IE" dirty="0"/>
          </a:p>
        </p:txBody>
      </p:sp>
      <p:sp>
        <p:nvSpPr>
          <p:cNvPr id="24" name="Google Shape;296;p41">
            <a:extLst>
              <a:ext uri="{FF2B5EF4-FFF2-40B4-BE49-F238E27FC236}">
                <a16:creationId xmlns:a16="http://schemas.microsoft.com/office/drawing/2014/main" id="{1D431E35-9784-4722-B9BC-56BECD8E09B3}"/>
              </a:ext>
            </a:extLst>
          </p:cNvPr>
          <p:cNvSpPr txBox="1">
            <a:spLocks noGrp="1"/>
          </p:cNvSpPr>
          <p:nvPr>
            <p:ph type="subTitle" idx="1"/>
          </p:nvPr>
        </p:nvSpPr>
        <p:spPr>
          <a:xfrm flipH="1">
            <a:off x="1180943" y="1871187"/>
            <a:ext cx="4507037" cy="983812"/>
          </a:xfrm>
          <a:prstGeom prst="rect">
            <a:avLst/>
          </a:prstGeom>
        </p:spPr>
        <p:txBody>
          <a:bodyPr spcFirstLastPara="1" wrap="square" lIns="91425" tIns="91425" rIns="91425" bIns="91425" anchor="t" anchorCtr="0">
            <a:noAutofit/>
          </a:bodyPr>
          <a:lstStyle/>
          <a:p>
            <a:pPr algn="l">
              <a:spcBef>
                <a:spcPts val="0"/>
              </a:spcBef>
            </a:pPr>
            <a:r>
              <a:rPr lang="en-IE" sz="2400" dirty="0">
                <a:solidFill>
                  <a:schemeClr val="tx1"/>
                </a:solidFill>
              </a:rPr>
              <a:t>  Select somewhere quiet, private   </a:t>
            </a:r>
          </a:p>
          <a:p>
            <a:pPr algn="l">
              <a:spcBef>
                <a:spcPts val="0"/>
              </a:spcBef>
            </a:pPr>
            <a:r>
              <a:rPr lang="en-IE" sz="2400" dirty="0">
                <a:solidFill>
                  <a:schemeClr val="tx1"/>
                </a:solidFill>
              </a:rPr>
              <a:t>  and well lit where you won’t </a:t>
            </a:r>
            <a:br>
              <a:rPr lang="en-IE" sz="2400" dirty="0">
                <a:solidFill>
                  <a:schemeClr val="tx1"/>
                </a:solidFill>
              </a:rPr>
            </a:br>
            <a:r>
              <a:rPr lang="en-IE" sz="2400" dirty="0">
                <a:solidFill>
                  <a:schemeClr val="tx1"/>
                </a:solidFill>
              </a:rPr>
              <a:t>  be interrupted.  Put your </a:t>
            </a:r>
            <a:br>
              <a:rPr lang="en-IE" sz="2400" dirty="0">
                <a:solidFill>
                  <a:schemeClr val="tx1"/>
                </a:solidFill>
              </a:rPr>
            </a:br>
            <a:r>
              <a:rPr lang="en-IE" sz="2400" dirty="0">
                <a:solidFill>
                  <a:schemeClr val="tx1"/>
                </a:solidFill>
              </a:rPr>
              <a:t>  phone on silent. </a:t>
            </a:r>
          </a:p>
          <a:p>
            <a:pPr marL="0" lvl="0" indent="0" algn="l" rtl="0">
              <a:spcBef>
                <a:spcPts val="0"/>
              </a:spcBef>
              <a:spcAft>
                <a:spcPts val="0"/>
              </a:spcAft>
              <a:buNone/>
            </a:pPr>
            <a:endParaRPr sz="2400" dirty="0">
              <a:solidFill>
                <a:schemeClr val="tx1"/>
              </a:solidFill>
            </a:endParaRPr>
          </a:p>
        </p:txBody>
      </p:sp>
      <p:sp>
        <p:nvSpPr>
          <p:cNvPr id="25" name="Google Shape;298;p41">
            <a:extLst>
              <a:ext uri="{FF2B5EF4-FFF2-40B4-BE49-F238E27FC236}">
                <a16:creationId xmlns:a16="http://schemas.microsoft.com/office/drawing/2014/main" id="{FE9D6405-8763-4548-8D68-067B126A7160}"/>
              </a:ext>
            </a:extLst>
          </p:cNvPr>
          <p:cNvSpPr txBox="1">
            <a:spLocks/>
          </p:cNvSpPr>
          <p:nvPr/>
        </p:nvSpPr>
        <p:spPr>
          <a:xfrm flipH="1">
            <a:off x="1199456" y="1384974"/>
            <a:ext cx="4758844" cy="577800"/>
          </a:xfrm>
          <a:prstGeom prst="rect">
            <a:avLst/>
          </a:prstGeom>
        </p:spPr>
        <p:txBody>
          <a:bodyPr spcFirstLastPara="1" wrap="square" lIns="91425" tIns="91425" rIns="91425" bIns="91425" anchor="b" anchorCtr="0">
            <a:noAutofit/>
          </a:bodyPr>
          <a:lstStyle>
            <a:lvl1pPr algn="l" defTabSz="457189" rtl="0" eaLnBrk="1" latinLnBrk="0" hangingPunct="1">
              <a:spcBef>
                <a:spcPct val="0"/>
              </a:spcBef>
              <a:buNone/>
              <a:defRPr sz="4400" b="1" kern="1200">
                <a:solidFill>
                  <a:schemeClr val="bg1"/>
                </a:solidFill>
                <a:latin typeface="+mj-lt"/>
                <a:ea typeface="+mj-ea"/>
                <a:cs typeface="+mj-cs"/>
              </a:defRPr>
            </a:lvl1pPr>
          </a:lstStyle>
          <a:p>
            <a:pPr>
              <a:spcBef>
                <a:spcPts val="0"/>
              </a:spcBef>
            </a:pPr>
            <a:endParaRPr lang="en-IE" sz="3600" dirty="0">
              <a:solidFill>
                <a:srgbClr val="E30613"/>
              </a:solidFill>
            </a:endParaRPr>
          </a:p>
        </p:txBody>
      </p:sp>
      <p:sp>
        <p:nvSpPr>
          <p:cNvPr id="80" name="Google Shape;296;p41">
            <a:extLst>
              <a:ext uri="{FF2B5EF4-FFF2-40B4-BE49-F238E27FC236}">
                <a16:creationId xmlns:a16="http://schemas.microsoft.com/office/drawing/2014/main" id="{E74BC669-4264-4B2E-AB33-376E7888166A}"/>
              </a:ext>
            </a:extLst>
          </p:cNvPr>
          <p:cNvSpPr txBox="1">
            <a:spLocks/>
          </p:cNvSpPr>
          <p:nvPr/>
        </p:nvSpPr>
        <p:spPr>
          <a:xfrm flipH="1">
            <a:off x="1193415" y="3570662"/>
            <a:ext cx="4507038" cy="875400"/>
          </a:xfrm>
          <a:prstGeom prst="rect">
            <a:avLst/>
          </a:prstGeom>
        </p:spPr>
        <p:txBody>
          <a:bodyPr spcFirstLastPara="1" vert="horz" wrap="square" lIns="91425" tIns="91425" rIns="91425" bIns="91425" rtlCol="0" anchor="t" anchorCtr="0">
            <a:noAutofit/>
          </a:bodyPr>
          <a:lstStyle>
            <a:lvl1pPr marL="0" indent="0" algn="ctr" defTabSz="457189"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189" indent="0" algn="ctr" defTabSz="457189"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377" indent="0" algn="ctr" defTabSz="457189"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566"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754"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5943"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131"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320"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509"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spcBef>
                <a:spcPts val="0"/>
              </a:spcBef>
            </a:pPr>
            <a:r>
              <a:rPr lang="en-US" sz="3600" b="1" dirty="0">
                <a:solidFill>
                  <a:srgbClr val="E30613"/>
                </a:solidFill>
              </a:rPr>
              <a:t>B</a:t>
            </a:r>
            <a:r>
              <a:rPr lang="en-IE" sz="3600" b="1" dirty="0">
                <a:solidFill>
                  <a:srgbClr val="E30613"/>
                </a:solidFill>
              </a:rPr>
              <a:t>e Punctual</a:t>
            </a:r>
            <a:endParaRPr lang="en-IE" sz="3600" b="1" dirty="0">
              <a:solidFill>
                <a:schemeClr val="tx1"/>
              </a:solidFill>
            </a:endParaRPr>
          </a:p>
        </p:txBody>
      </p:sp>
      <p:sp>
        <p:nvSpPr>
          <p:cNvPr id="81" name="Google Shape;298;p41">
            <a:extLst>
              <a:ext uri="{FF2B5EF4-FFF2-40B4-BE49-F238E27FC236}">
                <a16:creationId xmlns:a16="http://schemas.microsoft.com/office/drawing/2014/main" id="{A4811EDE-7707-459E-B8FA-9BD5D500C49F}"/>
              </a:ext>
            </a:extLst>
          </p:cNvPr>
          <p:cNvSpPr txBox="1">
            <a:spLocks/>
          </p:cNvSpPr>
          <p:nvPr/>
        </p:nvSpPr>
        <p:spPr>
          <a:xfrm flipH="1">
            <a:off x="989377" y="1414476"/>
            <a:ext cx="3846957" cy="577800"/>
          </a:xfrm>
          <a:prstGeom prst="rect">
            <a:avLst/>
          </a:prstGeom>
        </p:spPr>
        <p:txBody>
          <a:bodyPr spcFirstLastPara="1" wrap="square" lIns="91425" tIns="91425" rIns="91425" bIns="91425" anchor="b" anchorCtr="0">
            <a:noAutofit/>
          </a:bodyPr>
          <a:lstStyle>
            <a:lvl1pPr algn="l" defTabSz="457189" rtl="0" eaLnBrk="1" latinLnBrk="0" hangingPunct="1">
              <a:spcBef>
                <a:spcPct val="0"/>
              </a:spcBef>
              <a:buNone/>
              <a:defRPr sz="4400" b="1" kern="1200">
                <a:solidFill>
                  <a:schemeClr val="bg1"/>
                </a:solidFill>
                <a:latin typeface="+mj-lt"/>
                <a:ea typeface="+mj-ea"/>
                <a:cs typeface="+mj-cs"/>
              </a:defRPr>
            </a:lvl1pPr>
          </a:lstStyle>
          <a:p>
            <a:pPr>
              <a:spcBef>
                <a:spcPts val="0"/>
              </a:spcBef>
            </a:pPr>
            <a:r>
              <a:rPr lang="en-IE" sz="3600" dirty="0">
                <a:solidFill>
                  <a:srgbClr val="E30613"/>
                </a:solidFill>
              </a:rPr>
              <a:t>   Peace &amp; Quiet</a:t>
            </a:r>
          </a:p>
        </p:txBody>
      </p:sp>
      <p:sp>
        <p:nvSpPr>
          <p:cNvPr id="82" name="Google Shape;296;p41">
            <a:extLst>
              <a:ext uri="{FF2B5EF4-FFF2-40B4-BE49-F238E27FC236}">
                <a16:creationId xmlns:a16="http://schemas.microsoft.com/office/drawing/2014/main" id="{6BA654AE-B633-4121-B7F7-8C1697B9DE0C}"/>
              </a:ext>
            </a:extLst>
          </p:cNvPr>
          <p:cNvSpPr txBox="1">
            <a:spLocks/>
          </p:cNvSpPr>
          <p:nvPr/>
        </p:nvSpPr>
        <p:spPr>
          <a:xfrm flipH="1">
            <a:off x="7254947" y="1962773"/>
            <a:ext cx="4792914" cy="875400"/>
          </a:xfrm>
          <a:prstGeom prst="rect">
            <a:avLst/>
          </a:prstGeom>
        </p:spPr>
        <p:txBody>
          <a:bodyPr spcFirstLastPara="1" vert="horz" wrap="square" lIns="91425" tIns="91425" rIns="91425" bIns="91425" rtlCol="0" anchor="t" anchorCtr="0">
            <a:noAutofit/>
          </a:bodyPr>
          <a:lstStyle>
            <a:lvl1pPr marL="0" indent="0" algn="ctr" defTabSz="457189"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189" indent="0" algn="ctr" defTabSz="457189"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377" indent="0" algn="ctr" defTabSz="457189"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566"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754"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5943"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131"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320"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509"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spcBef>
                <a:spcPts val="0"/>
              </a:spcBef>
            </a:pPr>
            <a:endParaRPr lang="en-IE" sz="2400" dirty="0">
              <a:solidFill>
                <a:schemeClr val="tx1"/>
              </a:solidFill>
            </a:endParaRPr>
          </a:p>
        </p:txBody>
      </p:sp>
      <p:sp>
        <p:nvSpPr>
          <p:cNvPr id="83" name="Google Shape;298;p41">
            <a:extLst>
              <a:ext uri="{FF2B5EF4-FFF2-40B4-BE49-F238E27FC236}">
                <a16:creationId xmlns:a16="http://schemas.microsoft.com/office/drawing/2014/main" id="{3D409DCC-59D9-4863-8B23-766FB133C3AD}"/>
              </a:ext>
            </a:extLst>
          </p:cNvPr>
          <p:cNvSpPr txBox="1">
            <a:spLocks/>
          </p:cNvSpPr>
          <p:nvPr/>
        </p:nvSpPr>
        <p:spPr>
          <a:xfrm flipH="1">
            <a:off x="7239076" y="1384973"/>
            <a:ext cx="2782119" cy="577800"/>
          </a:xfrm>
          <a:prstGeom prst="rect">
            <a:avLst/>
          </a:prstGeom>
        </p:spPr>
        <p:txBody>
          <a:bodyPr spcFirstLastPara="1" wrap="square" lIns="91425" tIns="91425" rIns="91425" bIns="91425" anchor="b" anchorCtr="0">
            <a:noAutofit/>
          </a:bodyPr>
          <a:lstStyle>
            <a:lvl1pPr algn="l" defTabSz="457189" rtl="0" eaLnBrk="1" latinLnBrk="0" hangingPunct="1">
              <a:spcBef>
                <a:spcPct val="0"/>
              </a:spcBef>
              <a:buNone/>
              <a:defRPr sz="4400" b="1" kern="1200">
                <a:solidFill>
                  <a:schemeClr val="bg1"/>
                </a:solidFill>
                <a:latin typeface="+mj-lt"/>
                <a:ea typeface="+mj-ea"/>
                <a:cs typeface="+mj-cs"/>
              </a:defRPr>
            </a:lvl1pPr>
          </a:lstStyle>
          <a:p>
            <a:pPr>
              <a:spcBef>
                <a:spcPts val="0"/>
              </a:spcBef>
            </a:pPr>
            <a:endParaRPr lang="en-IE" sz="3600" dirty="0">
              <a:solidFill>
                <a:srgbClr val="E30613"/>
              </a:solidFill>
            </a:endParaRPr>
          </a:p>
        </p:txBody>
      </p:sp>
      <p:sp>
        <p:nvSpPr>
          <p:cNvPr id="84" name="Google Shape;296;p41">
            <a:extLst>
              <a:ext uri="{FF2B5EF4-FFF2-40B4-BE49-F238E27FC236}">
                <a16:creationId xmlns:a16="http://schemas.microsoft.com/office/drawing/2014/main" id="{8553FE82-B345-46A0-82D1-8C9F1FBFEA9A}"/>
              </a:ext>
            </a:extLst>
          </p:cNvPr>
          <p:cNvSpPr txBox="1">
            <a:spLocks/>
          </p:cNvSpPr>
          <p:nvPr/>
        </p:nvSpPr>
        <p:spPr>
          <a:xfrm flipH="1">
            <a:off x="7376362" y="1870928"/>
            <a:ext cx="4182416" cy="875400"/>
          </a:xfrm>
          <a:prstGeom prst="rect">
            <a:avLst/>
          </a:prstGeom>
        </p:spPr>
        <p:txBody>
          <a:bodyPr spcFirstLastPara="1" vert="horz" wrap="square" lIns="91425" tIns="91425" rIns="91425" bIns="91425" rtlCol="0" anchor="t" anchorCtr="0">
            <a:noAutofit/>
          </a:bodyPr>
          <a:lstStyle>
            <a:lvl1pPr marL="0" indent="0" algn="ctr" defTabSz="457189"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189" indent="0" algn="ctr" defTabSz="457189"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377" indent="0" algn="ctr" defTabSz="457189"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566"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754"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5943"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131"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320"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509"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spcBef>
                <a:spcPts val="0"/>
              </a:spcBef>
            </a:pPr>
            <a:r>
              <a:rPr lang="en-IE" sz="2400" dirty="0">
                <a:solidFill>
                  <a:schemeClr val="tx1"/>
                </a:solidFill>
              </a:rPr>
              <a:t>Don’t forget to pour yourself a glass of water before the interview. </a:t>
            </a:r>
          </a:p>
        </p:txBody>
      </p:sp>
      <p:sp>
        <p:nvSpPr>
          <p:cNvPr id="85" name="Google Shape;298;p41">
            <a:extLst>
              <a:ext uri="{FF2B5EF4-FFF2-40B4-BE49-F238E27FC236}">
                <a16:creationId xmlns:a16="http://schemas.microsoft.com/office/drawing/2014/main" id="{D643389E-F4D1-4F55-BE55-90A67A4E9689}"/>
              </a:ext>
            </a:extLst>
          </p:cNvPr>
          <p:cNvSpPr txBox="1">
            <a:spLocks/>
          </p:cNvSpPr>
          <p:nvPr/>
        </p:nvSpPr>
        <p:spPr>
          <a:xfrm flipH="1">
            <a:off x="7386216" y="1436459"/>
            <a:ext cx="3703158" cy="577800"/>
          </a:xfrm>
          <a:prstGeom prst="rect">
            <a:avLst/>
          </a:prstGeom>
        </p:spPr>
        <p:txBody>
          <a:bodyPr spcFirstLastPara="1" wrap="square" lIns="91425" tIns="91425" rIns="91425" bIns="91425" anchor="b" anchorCtr="0">
            <a:noAutofit/>
          </a:bodyPr>
          <a:lstStyle>
            <a:lvl1pPr algn="l" defTabSz="457189" rtl="0" eaLnBrk="1" latinLnBrk="0" hangingPunct="1">
              <a:spcBef>
                <a:spcPct val="0"/>
              </a:spcBef>
              <a:buNone/>
              <a:defRPr sz="4400" b="1" kern="1200">
                <a:solidFill>
                  <a:schemeClr val="bg1"/>
                </a:solidFill>
                <a:latin typeface="+mj-lt"/>
                <a:ea typeface="+mj-ea"/>
                <a:cs typeface="+mj-cs"/>
              </a:defRPr>
            </a:lvl1pPr>
          </a:lstStyle>
          <a:p>
            <a:pPr>
              <a:spcBef>
                <a:spcPts val="0"/>
              </a:spcBef>
            </a:pPr>
            <a:r>
              <a:rPr lang="en-IE" sz="3600" dirty="0">
                <a:solidFill>
                  <a:srgbClr val="E30613"/>
                </a:solidFill>
              </a:rPr>
              <a:t>Water</a:t>
            </a:r>
          </a:p>
        </p:txBody>
      </p:sp>
      <p:pic>
        <p:nvPicPr>
          <p:cNvPr id="17" name="Picture 16" descr="A picture containing drawing, clock&#10;&#10;Description automatically generated">
            <a:extLst>
              <a:ext uri="{FF2B5EF4-FFF2-40B4-BE49-F238E27FC236}">
                <a16:creationId xmlns:a16="http://schemas.microsoft.com/office/drawing/2014/main" id="{F79E2785-3A60-4F71-9648-D8C7666F053B}"/>
              </a:ext>
            </a:extLst>
          </p:cNvPr>
          <p:cNvPicPr>
            <a:picLocks noChangeAspect="1"/>
          </p:cNvPicPr>
          <p:nvPr/>
        </p:nvPicPr>
        <p:blipFill>
          <a:blip r:embed="rId5"/>
          <a:stretch>
            <a:fillRect/>
          </a:stretch>
        </p:blipFill>
        <p:spPr>
          <a:xfrm>
            <a:off x="6040087" y="3172264"/>
            <a:ext cx="1473058" cy="1473058"/>
          </a:xfrm>
          <a:prstGeom prst="rect">
            <a:avLst/>
          </a:prstGeom>
        </p:spPr>
      </p:pic>
      <p:pic>
        <p:nvPicPr>
          <p:cNvPr id="19" name="Picture 18" descr="A picture containing drawing&#10;&#10;Description automatically generated">
            <a:extLst>
              <a:ext uri="{FF2B5EF4-FFF2-40B4-BE49-F238E27FC236}">
                <a16:creationId xmlns:a16="http://schemas.microsoft.com/office/drawing/2014/main" id="{5157D895-1663-4C62-8C59-A873AB7A6051}"/>
              </a:ext>
            </a:extLst>
          </p:cNvPr>
          <p:cNvPicPr>
            <a:picLocks noChangeAspect="1"/>
          </p:cNvPicPr>
          <p:nvPr/>
        </p:nvPicPr>
        <p:blipFill>
          <a:blip r:embed="rId6"/>
          <a:stretch>
            <a:fillRect/>
          </a:stretch>
        </p:blipFill>
        <p:spPr>
          <a:xfrm>
            <a:off x="200275" y="3493562"/>
            <a:ext cx="952500" cy="952500"/>
          </a:xfrm>
          <a:prstGeom prst="rect">
            <a:avLst/>
          </a:prstGeom>
        </p:spPr>
      </p:pic>
      <p:pic>
        <p:nvPicPr>
          <p:cNvPr id="4" name="Picture 3" descr="A picture containing drawing, shirt&#10;&#10;Description automatically generated">
            <a:extLst>
              <a:ext uri="{FF2B5EF4-FFF2-40B4-BE49-F238E27FC236}">
                <a16:creationId xmlns:a16="http://schemas.microsoft.com/office/drawing/2014/main" id="{29BB2EA8-15D2-4C1B-85E5-F187FAA515A3}"/>
              </a:ext>
            </a:extLst>
          </p:cNvPr>
          <p:cNvPicPr>
            <a:picLocks noChangeAspect="1"/>
          </p:cNvPicPr>
          <p:nvPr/>
        </p:nvPicPr>
        <p:blipFill>
          <a:blip r:embed="rId7"/>
          <a:stretch>
            <a:fillRect/>
          </a:stretch>
        </p:blipFill>
        <p:spPr>
          <a:xfrm>
            <a:off x="6092968" y="1217016"/>
            <a:ext cx="1283394" cy="1283394"/>
          </a:xfrm>
          <a:prstGeom prst="rect">
            <a:avLst/>
          </a:prstGeom>
        </p:spPr>
      </p:pic>
      <p:pic>
        <p:nvPicPr>
          <p:cNvPr id="15" name="Picture 14">
            <a:extLst>
              <a:ext uri="{FF2B5EF4-FFF2-40B4-BE49-F238E27FC236}">
                <a16:creationId xmlns:a16="http://schemas.microsoft.com/office/drawing/2014/main" id="{81CDA0C8-0F0B-4A78-9B82-75C6E8B240A5}"/>
              </a:ext>
            </a:extLst>
          </p:cNvPr>
          <p:cNvPicPr>
            <a:picLocks noChangeAspect="1"/>
          </p:cNvPicPr>
          <p:nvPr/>
        </p:nvPicPr>
        <p:blipFill>
          <a:blip r:embed="rId8"/>
          <a:stretch>
            <a:fillRect/>
          </a:stretch>
        </p:blipFill>
        <p:spPr>
          <a:xfrm>
            <a:off x="46765" y="1185437"/>
            <a:ext cx="1290190" cy="1290190"/>
          </a:xfrm>
          <a:prstGeom prst="rect">
            <a:avLst/>
          </a:prstGeom>
        </p:spPr>
      </p:pic>
      <p:sp>
        <p:nvSpPr>
          <p:cNvPr id="7" name="Rectangle 6">
            <a:extLst>
              <a:ext uri="{FF2B5EF4-FFF2-40B4-BE49-F238E27FC236}">
                <a16:creationId xmlns:a16="http://schemas.microsoft.com/office/drawing/2014/main" id="{035FB177-D54D-417A-80B2-DA0CC3B61652}"/>
              </a:ext>
            </a:extLst>
          </p:cNvPr>
          <p:cNvSpPr/>
          <p:nvPr/>
        </p:nvSpPr>
        <p:spPr>
          <a:xfrm>
            <a:off x="1173095" y="4229355"/>
            <a:ext cx="4507038" cy="2215991"/>
          </a:xfrm>
          <a:prstGeom prst="rect">
            <a:avLst/>
          </a:prstGeom>
        </p:spPr>
        <p:txBody>
          <a:bodyPr wrap="square">
            <a:spAutoFit/>
          </a:bodyPr>
          <a:lstStyle/>
          <a:p>
            <a:r>
              <a:rPr lang="en-IE" sz="2400" dirty="0"/>
              <a:t>You should log in to Microsoft Teams at least ten minutes in advance to avoid delays and </a:t>
            </a:r>
            <a:br>
              <a:rPr lang="en-IE" sz="2400" dirty="0"/>
            </a:br>
            <a:r>
              <a:rPr lang="en-IE" sz="2400" dirty="0"/>
              <a:t>check sound, camera and backgrounds. </a:t>
            </a:r>
          </a:p>
          <a:p>
            <a:endParaRPr lang="en-IE" dirty="0"/>
          </a:p>
        </p:txBody>
      </p:sp>
      <p:sp>
        <p:nvSpPr>
          <p:cNvPr id="13" name="Rectangle 12">
            <a:extLst>
              <a:ext uri="{FF2B5EF4-FFF2-40B4-BE49-F238E27FC236}">
                <a16:creationId xmlns:a16="http://schemas.microsoft.com/office/drawing/2014/main" id="{4668F8F7-2098-4015-91DD-AC1CB0DFA375}"/>
              </a:ext>
            </a:extLst>
          </p:cNvPr>
          <p:cNvSpPr/>
          <p:nvPr/>
        </p:nvSpPr>
        <p:spPr>
          <a:xfrm>
            <a:off x="7341720" y="4102250"/>
            <a:ext cx="4217058" cy="2308324"/>
          </a:xfrm>
          <a:prstGeom prst="rect">
            <a:avLst/>
          </a:prstGeom>
        </p:spPr>
        <p:txBody>
          <a:bodyPr wrap="square">
            <a:spAutoFit/>
          </a:bodyPr>
          <a:lstStyle/>
          <a:p>
            <a:r>
              <a:rPr lang="en-IE" sz="2400" dirty="0"/>
              <a:t>The interview will not be recorded. You are not permitted to record the interview. You should not use the mute function during the </a:t>
            </a:r>
            <a:br>
              <a:rPr lang="en-IE" sz="2400" dirty="0"/>
            </a:br>
            <a:r>
              <a:rPr lang="en-IE" sz="2400" dirty="0"/>
              <a:t>interview. </a:t>
            </a:r>
          </a:p>
        </p:txBody>
      </p:sp>
      <p:sp>
        <p:nvSpPr>
          <p:cNvPr id="14" name="Rectangle 13">
            <a:extLst>
              <a:ext uri="{FF2B5EF4-FFF2-40B4-BE49-F238E27FC236}">
                <a16:creationId xmlns:a16="http://schemas.microsoft.com/office/drawing/2014/main" id="{20616324-5B3E-4B84-A546-6E14292B7F1D}"/>
              </a:ext>
            </a:extLst>
          </p:cNvPr>
          <p:cNvSpPr/>
          <p:nvPr/>
        </p:nvSpPr>
        <p:spPr>
          <a:xfrm>
            <a:off x="7316212" y="3545749"/>
            <a:ext cx="2151358" cy="646331"/>
          </a:xfrm>
          <a:prstGeom prst="rect">
            <a:avLst/>
          </a:prstGeom>
        </p:spPr>
        <p:txBody>
          <a:bodyPr wrap="none">
            <a:spAutoFit/>
          </a:bodyPr>
          <a:lstStyle/>
          <a:p>
            <a:r>
              <a:rPr lang="en-US" sz="3600" b="1" dirty="0">
                <a:solidFill>
                  <a:srgbClr val="E30613"/>
                </a:solidFill>
              </a:rPr>
              <a:t>Recording</a:t>
            </a:r>
            <a:r>
              <a:rPr lang="en-US" b="1" dirty="0">
                <a:solidFill>
                  <a:srgbClr val="E30613"/>
                </a:solidFill>
              </a:rPr>
              <a:t> </a:t>
            </a:r>
            <a:endParaRPr lang="en-IE" b="1" dirty="0"/>
          </a:p>
        </p:txBody>
      </p:sp>
      <p:pic>
        <p:nvPicPr>
          <p:cNvPr id="9" name="Audio 8">
            <a:hlinkClick r:id="" action="ppaction://media"/>
            <a:extLst>
              <a:ext uri="{FF2B5EF4-FFF2-40B4-BE49-F238E27FC236}">
                <a16:creationId xmlns:a16="http://schemas.microsoft.com/office/drawing/2014/main" id="{6E29CD27-CBF5-444D-8A3B-3A85A41D94F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54434424"/>
      </p:ext>
    </p:extLst>
  </p:cSld>
  <p:clrMapOvr>
    <a:masterClrMapping/>
  </p:clrMapOvr>
  <mc:AlternateContent xmlns:mc="http://schemas.openxmlformats.org/markup-compatibility/2006" xmlns:p14="http://schemas.microsoft.com/office/powerpoint/2010/main">
    <mc:Choice Requires="p14">
      <p:transition spd="slow" p14:dur="2000" advTm="27288"/>
    </mc:Choice>
    <mc:Fallback xmlns="">
      <p:transition spd="slow" advTm="272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3A42799F-1066-4B3F-AAF2-13BC1E21C32E}"/>
              </a:ext>
            </a:extLst>
          </p:cNvPr>
          <p:cNvPicPr>
            <a:picLocks noChangeAspect="1" noChangeArrowheads="1"/>
          </p:cNvPicPr>
          <p:nvPr/>
        </p:nvPicPr>
        <p:blipFill rotWithShape="1">
          <a:blip r:embed="rId5"/>
          <a:srcRect l="1301" t="17197" r="4635" b="18333"/>
          <a:stretch/>
        </p:blipFill>
        <p:spPr bwMode="auto">
          <a:xfrm>
            <a:off x="0" y="1052736"/>
            <a:ext cx="12192000" cy="5570914"/>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620EDF49-4D8E-4D28-B746-CBCD7FA1EDF3}"/>
              </a:ext>
            </a:extLst>
          </p:cNvPr>
          <p:cNvSpPr>
            <a:spLocks noGrp="1"/>
          </p:cNvSpPr>
          <p:nvPr>
            <p:ph type="ctrTitle"/>
          </p:nvPr>
        </p:nvSpPr>
        <p:spPr/>
        <p:txBody>
          <a:bodyPr/>
          <a:lstStyle/>
          <a:p>
            <a:r>
              <a:rPr lang="en-IE" dirty="0"/>
              <a:t>Be prepared  - dress professionally</a:t>
            </a:r>
          </a:p>
        </p:txBody>
      </p:sp>
      <p:sp>
        <p:nvSpPr>
          <p:cNvPr id="5" name="Google Shape;542;p53">
            <a:extLst>
              <a:ext uri="{FF2B5EF4-FFF2-40B4-BE49-F238E27FC236}">
                <a16:creationId xmlns:a16="http://schemas.microsoft.com/office/drawing/2014/main" id="{66252BF3-F400-4BF1-85B6-1C5FE3B9B7B4}"/>
              </a:ext>
            </a:extLst>
          </p:cNvPr>
          <p:cNvSpPr txBox="1">
            <a:spLocks/>
          </p:cNvSpPr>
          <p:nvPr/>
        </p:nvSpPr>
        <p:spPr>
          <a:xfrm>
            <a:off x="623392" y="1283058"/>
            <a:ext cx="5023586" cy="4483355"/>
          </a:xfrm>
          <a:prstGeom prst="rect">
            <a:avLst/>
          </a:prstGeom>
          <a:solidFill>
            <a:schemeClr val="bg1">
              <a:alpha val="0"/>
            </a:schemeClr>
          </a:solidFill>
        </p:spPr>
        <p:txBody>
          <a:bodyPr spcFirstLastPara="1" vert="horz" wrap="square" lIns="91425" tIns="91425" rIns="91425" bIns="91425" rtlCol="0" anchor="t" anchorCtr="0">
            <a:noAutofit/>
          </a:bodyPr>
          <a:lstStyle>
            <a:lvl1pPr marL="0" indent="0" algn="ctr" defTabSz="457189"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189" indent="0" algn="ctr" defTabSz="457189"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377" indent="0" algn="ctr" defTabSz="457189"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566"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754"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5943"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131"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320"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509"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127000" algn="l">
              <a:spcBef>
                <a:spcPts val="0"/>
              </a:spcBef>
              <a:buClr>
                <a:srgbClr val="C00000"/>
              </a:buClr>
              <a:buSzPts val="1600"/>
            </a:pPr>
            <a:r>
              <a:rPr lang="en-IE" sz="3400" b="1" dirty="0">
                <a:solidFill>
                  <a:schemeClr val="bg1">
                    <a:lumMod val="95000"/>
                  </a:schemeClr>
                </a:solidFill>
              </a:rPr>
              <a:t>Dress how you would for an in-person interview.</a:t>
            </a:r>
          </a:p>
          <a:p>
            <a:pPr marL="127000" algn="l">
              <a:spcBef>
                <a:spcPts val="0"/>
              </a:spcBef>
              <a:buClr>
                <a:srgbClr val="C00000"/>
              </a:buClr>
              <a:buSzPts val="1600"/>
            </a:pPr>
            <a:endParaRPr lang="en-IE" sz="3400" b="1" dirty="0">
              <a:solidFill>
                <a:schemeClr val="bg1">
                  <a:lumMod val="95000"/>
                </a:schemeClr>
              </a:solidFill>
            </a:endParaRPr>
          </a:p>
          <a:p>
            <a:pPr marL="127000" algn="l">
              <a:spcBef>
                <a:spcPts val="0"/>
              </a:spcBef>
              <a:buClr>
                <a:srgbClr val="C00000"/>
              </a:buClr>
              <a:buSzPts val="1600"/>
            </a:pPr>
            <a:r>
              <a:rPr lang="en-IE" sz="3400" b="1" dirty="0">
                <a:solidFill>
                  <a:schemeClr val="bg1">
                    <a:lumMod val="95000"/>
                  </a:schemeClr>
                </a:solidFill>
              </a:rPr>
              <a:t>Be mindful that screen cameras often don’t portray bright colours </a:t>
            </a:r>
          </a:p>
          <a:p>
            <a:pPr marL="127000" algn="l">
              <a:spcBef>
                <a:spcPts val="0"/>
              </a:spcBef>
              <a:buClr>
                <a:srgbClr val="C00000"/>
              </a:buClr>
              <a:buSzPts val="1600"/>
            </a:pPr>
            <a:r>
              <a:rPr lang="en-IE" sz="3400" b="1" dirty="0">
                <a:solidFill>
                  <a:schemeClr val="bg1">
                    <a:lumMod val="95000"/>
                  </a:schemeClr>
                </a:solidFill>
              </a:rPr>
              <a:t>and patterns very well.  </a:t>
            </a:r>
          </a:p>
        </p:txBody>
      </p:sp>
      <p:pic>
        <p:nvPicPr>
          <p:cNvPr id="8" name="Audio 7">
            <a:hlinkClick r:id="" action="ppaction://media"/>
            <a:extLst>
              <a:ext uri="{FF2B5EF4-FFF2-40B4-BE49-F238E27FC236}">
                <a16:creationId xmlns:a16="http://schemas.microsoft.com/office/drawing/2014/main" id="{E0EB0D7F-A364-4A33-9144-23AE5037303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315036115"/>
      </p:ext>
    </p:extLst>
  </p:cSld>
  <p:clrMapOvr>
    <a:masterClrMapping/>
  </p:clrMapOvr>
  <mc:AlternateContent xmlns:mc="http://schemas.openxmlformats.org/markup-compatibility/2006" xmlns:p14="http://schemas.microsoft.com/office/powerpoint/2010/main">
    <mc:Choice Requires="p14">
      <p:transition spd="slow" p14:dur="2000" advTm="15133"/>
    </mc:Choice>
    <mc:Fallback xmlns="">
      <p:transition spd="slow" advTm="151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76EDDFF-ABB3-4301-BC67-CF6858ADAD60}"/>
              </a:ext>
            </a:extLst>
          </p:cNvPr>
          <p:cNvSpPr>
            <a:spLocks noGrp="1"/>
          </p:cNvSpPr>
          <p:nvPr>
            <p:ph type="ctrTitle"/>
          </p:nvPr>
        </p:nvSpPr>
        <p:spPr>
          <a:xfrm>
            <a:off x="737832" y="134825"/>
            <a:ext cx="10363200" cy="1470025"/>
          </a:xfrm>
        </p:spPr>
        <p:txBody>
          <a:bodyPr/>
          <a:lstStyle/>
          <a:p>
            <a:r>
              <a:rPr lang="en-US" dirty="0"/>
              <a:t>Be Prepared - checklist</a:t>
            </a:r>
            <a:endParaRPr lang="en-IE" dirty="0"/>
          </a:p>
        </p:txBody>
      </p:sp>
      <p:sp>
        <p:nvSpPr>
          <p:cNvPr id="24" name="TextBox 23">
            <a:extLst>
              <a:ext uri="{FF2B5EF4-FFF2-40B4-BE49-F238E27FC236}">
                <a16:creationId xmlns:a16="http://schemas.microsoft.com/office/drawing/2014/main" id="{1C7981A0-7D34-4C76-997D-C47F8DD13EA1}"/>
              </a:ext>
            </a:extLst>
          </p:cNvPr>
          <p:cNvSpPr txBox="1"/>
          <p:nvPr/>
        </p:nvSpPr>
        <p:spPr>
          <a:xfrm>
            <a:off x="4893851" y="2131616"/>
            <a:ext cx="2232789" cy="1077218"/>
          </a:xfrm>
          <a:prstGeom prst="rect">
            <a:avLst/>
          </a:prstGeom>
          <a:noFill/>
        </p:spPr>
        <p:txBody>
          <a:bodyPr wrap="square" rtlCol="0">
            <a:spAutoFit/>
          </a:bodyPr>
          <a:lstStyle/>
          <a:p>
            <a:r>
              <a:rPr lang="en-US" sz="3200" b="1" dirty="0"/>
              <a:t>Camera </a:t>
            </a:r>
          </a:p>
          <a:p>
            <a:r>
              <a:rPr lang="en-US" sz="3200" b="1" dirty="0"/>
              <a:t>Position</a:t>
            </a:r>
            <a:endParaRPr lang="en-IE" sz="3200" b="1" dirty="0"/>
          </a:p>
        </p:txBody>
      </p:sp>
      <p:sp>
        <p:nvSpPr>
          <p:cNvPr id="25" name="TextBox 24">
            <a:extLst>
              <a:ext uri="{FF2B5EF4-FFF2-40B4-BE49-F238E27FC236}">
                <a16:creationId xmlns:a16="http://schemas.microsoft.com/office/drawing/2014/main" id="{0772992B-15A9-4414-A868-09B716EBA66C}"/>
              </a:ext>
            </a:extLst>
          </p:cNvPr>
          <p:cNvSpPr txBox="1"/>
          <p:nvPr/>
        </p:nvSpPr>
        <p:spPr>
          <a:xfrm>
            <a:off x="8998441" y="2182007"/>
            <a:ext cx="2739319" cy="1077218"/>
          </a:xfrm>
          <a:prstGeom prst="rect">
            <a:avLst/>
          </a:prstGeom>
          <a:noFill/>
        </p:spPr>
        <p:txBody>
          <a:bodyPr wrap="square" rtlCol="0">
            <a:spAutoFit/>
          </a:bodyPr>
          <a:lstStyle/>
          <a:p>
            <a:r>
              <a:rPr lang="en-US" sz="3200" b="1" dirty="0"/>
              <a:t>Lighting &amp; </a:t>
            </a:r>
          </a:p>
          <a:p>
            <a:r>
              <a:rPr lang="en-US" sz="3200" b="1" dirty="0"/>
              <a:t>Background</a:t>
            </a:r>
            <a:endParaRPr lang="en-IE" sz="3200" b="1" dirty="0"/>
          </a:p>
        </p:txBody>
      </p:sp>
      <p:sp>
        <p:nvSpPr>
          <p:cNvPr id="26" name="TextBox 25">
            <a:extLst>
              <a:ext uri="{FF2B5EF4-FFF2-40B4-BE49-F238E27FC236}">
                <a16:creationId xmlns:a16="http://schemas.microsoft.com/office/drawing/2014/main" id="{807032B6-148E-4B10-88F9-0D656CD2B970}"/>
              </a:ext>
            </a:extLst>
          </p:cNvPr>
          <p:cNvSpPr txBox="1"/>
          <p:nvPr/>
        </p:nvSpPr>
        <p:spPr>
          <a:xfrm>
            <a:off x="1332955" y="4611148"/>
            <a:ext cx="1448894" cy="1077218"/>
          </a:xfrm>
          <a:prstGeom prst="rect">
            <a:avLst/>
          </a:prstGeom>
          <a:noFill/>
        </p:spPr>
        <p:txBody>
          <a:bodyPr wrap="square" rtlCol="0">
            <a:spAutoFit/>
          </a:bodyPr>
          <a:lstStyle/>
          <a:p>
            <a:r>
              <a:rPr lang="en-US" sz="3200" b="1" dirty="0"/>
              <a:t>Private </a:t>
            </a:r>
          </a:p>
          <a:p>
            <a:r>
              <a:rPr lang="en-US" sz="3200" b="1" dirty="0"/>
              <a:t>Space</a:t>
            </a:r>
            <a:endParaRPr lang="en-IE" sz="3200" b="1" dirty="0"/>
          </a:p>
        </p:txBody>
      </p:sp>
      <p:sp>
        <p:nvSpPr>
          <p:cNvPr id="29" name="TextBox 28">
            <a:extLst>
              <a:ext uri="{FF2B5EF4-FFF2-40B4-BE49-F238E27FC236}">
                <a16:creationId xmlns:a16="http://schemas.microsoft.com/office/drawing/2014/main" id="{CF8128AB-3629-4EAE-A280-003C50B06A94}"/>
              </a:ext>
            </a:extLst>
          </p:cNvPr>
          <p:cNvSpPr txBox="1"/>
          <p:nvPr/>
        </p:nvSpPr>
        <p:spPr>
          <a:xfrm>
            <a:off x="8974763" y="4602521"/>
            <a:ext cx="2739319" cy="1077218"/>
          </a:xfrm>
          <a:prstGeom prst="rect">
            <a:avLst/>
          </a:prstGeom>
          <a:noFill/>
        </p:spPr>
        <p:txBody>
          <a:bodyPr wrap="square" rtlCol="0">
            <a:spAutoFit/>
          </a:bodyPr>
          <a:lstStyle/>
          <a:p>
            <a:r>
              <a:rPr lang="en-US" sz="3200" b="1" dirty="0"/>
              <a:t>Dress </a:t>
            </a:r>
          </a:p>
          <a:p>
            <a:r>
              <a:rPr lang="en-US" sz="3200" b="1" dirty="0"/>
              <a:t>Professionally</a:t>
            </a:r>
          </a:p>
        </p:txBody>
      </p:sp>
      <p:pic>
        <p:nvPicPr>
          <p:cNvPr id="4" name="Picture 3">
            <a:extLst>
              <a:ext uri="{FF2B5EF4-FFF2-40B4-BE49-F238E27FC236}">
                <a16:creationId xmlns:a16="http://schemas.microsoft.com/office/drawing/2014/main" id="{FBBF759F-D42A-4446-ABEA-832D110353A5}"/>
              </a:ext>
            </a:extLst>
          </p:cNvPr>
          <p:cNvPicPr>
            <a:picLocks noChangeAspect="1"/>
          </p:cNvPicPr>
          <p:nvPr/>
        </p:nvPicPr>
        <p:blipFill>
          <a:blip r:embed="rId5"/>
          <a:stretch>
            <a:fillRect/>
          </a:stretch>
        </p:blipFill>
        <p:spPr>
          <a:xfrm>
            <a:off x="342212" y="1859246"/>
            <a:ext cx="1364169" cy="1467053"/>
          </a:xfrm>
          <a:prstGeom prst="rect">
            <a:avLst/>
          </a:prstGeom>
        </p:spPr>
      </p:pic>
      <p:sp>
        <p:nvSpPr>
          <p:cNvPr id="23" name="TextBox 22">
            <a:extLst>
              <a:ext uri="{FF2B5EF4-FFF2-40B4-BE49-F238E27FC236}">
                <a16:creationId xmlns:a16="http://schemas.microsoft.com/office/drawing/2014/main" id="{EA946FC3-F03B-43D1-8BB9-D240070A7A89}"/>
              </a:ext>
            </a:extLst>
          </p:cNvPr>
          <p:cNvSpPr txBox="1"/>
          <p:nvPr/>
        </p:nvSpPr>
        <p:spPr>
          <a:xfrm>
            <a:off x="1551014" y="2079875"/>
            <a:ext cx="2232789" cy="1077218"/>
          </a:xfrm>
          <a:prstGeom prst="rect">
            <a:avLst/>
          </a:prstGeom>
          <a:noFill/>
        </p:spPr>
        <p:txBody>
          <a:bodyPr wrap="square" rtlCol="0">
            <a:spAutoFit/>
          </a:bodyPr>
          <a:lstStyle/>
          <a:p>
            <a:r>
              <a:rPr lang="en-US" sz="3200" b="1" dirty="0"/>
              <a:t>Tech </a:t>
            </a:r>
            <a:br>
              <a:rPr lang="en-US" sz="3200" b="1" dirty="0"/>
            </a:br>
            <a:r>
              <a:rPr lang="en-US" sz="3200" b="1" dirty="0"/>
              <a:t>Check</a:t>
            </a:r>
            <a:endParaRPr lang="en-IE" sz="3200" b="1" dirty="0"/>
          </a:p>
        </p:txBody>
      </p:sp>
      <p:pic>
        <p:nvPicPr>
          <p:cNvPr id="5" name="Picture 4">
            <a:extLst>
              <a:ext uri="{FF2B5EF4-FFF2-40B4-BE49-F238E27FC236}">
                <a16:creationId xmlns:a16="http://schemas.microsoft.com/office/drawing/2014/main" id="{D9F1E64B-62EA-4F76-A344-98E795011C23}"/>
              </a:ext>
            </a:extLst>
          </p:cNvPr>
          <p:cNvPicPr>
            <a:picLocks noChangeAspect="1"/>
          </p:cNvPicPr>
          <p:nvPr/>
        </p:nvPicPr>
        <p:blipFill>
          <a:blip r:embed="rId6"/>
          <a:stretch>
            <a:fillRect/>
          </a:stretch>
        </p:blipFill>
        <p:spPr>
          <a:xfrm>
            <a:off x="3620962" y="1859246"/>
            <a:ext cx="1285139" cy="1481177"/>
          </a:xfrm>
          <a:prstGeom prst="rect">
            <a:avLst/>
          </a:prstGeom>
        </p:spPr>
      </p:pic>
      <p:pic>
        <p:nvPicPr>
          <p:cNvPr id="6" name="Picture 5">
            <a:extLst>
              <a:ext uri="{FF2B5EF4-FFF2-40B4-BE49-F238E27FC236}">
                <a16:creationId xmlns:a16="http://schemas.microsoft.com/office/drawing/2014/main" id="{40AC2064-66AB-45E4-BEC9-3405130A5D0A}"/>
              </a:ext>
            </a:extLst>
          </p:cNvPr>
          <p:cNvPicPr>
            <a:picLocks noChangeAspect="1"/>
          </p:cNvPicPr>
          <p:nvPr/>
        </p:nvPicPr>
        <p:blipFill>
          <a:blip r:embed="rId7"/>
          <a:stretch>
            <a:fillRect/>
          </a:stretch>
        </p:blipFill>
        <p:spPr>
          <a:xfrm>
            <a:off x="7435757" y="1792279"/>
            <a:ext cx="1551257" cy="1794427"/>
          </a:xfrm>
          <a:prstGeom prst="rect">
            <a:avLst/>
          </a:prstGeom>
        </p:spPr>
      </p:pic>
      <p:pic>
        <p:nvPicPr>
          <p:cNvPr id="7" name="Picture 6">
            <a:extLst>
              <a:ext uri="{FF2B5EF4-FFF2-40B4-BE49-F238E27FC236}">
                <a16:creationId xmlns:a16="http://schemas.microsoft.com/office/drawing/2014/main" id="{F3C764D0-0909-48A3-A839-7D799828B53E}"/>
              </a:ext>
            </a:extLst>
          </p:cNvPr>
          <p:cNvPicPr>
            <a:picLocks noChangeAspect="1"/>
          </p:cNvPicPr>
          <p:nvPr/>
        </p:nvPicPr>
        <p:blipFill>
          <a:blip r:embed="rId8"/>
          <a:stretch>
            <a:fillRect/>
          </a:stretch>
        </p:blipFill>
        <p:spPr>
          <a:xfrm>
            <a:off x="208626" y="4484734"/>
            <a:ext cx="1225351" cy="1418139"/>
          </a:xfrm>
          <a:prstGeom prst="rect">
            <a:avLst/>
          </a:prstGeom>
        </p:spPr>
      </p:pic>
      <p:pic>
        <p:nvPicPr>
          <p:cNvPr id="8" name="Picture 7">
            <a:extLst>
              <a:ext uri="{FF2B5EF4-FFF2-40B4-BE49-F238E27FC236}">
                <a16:creationId xmlns:a16="http://schemas.microsoft.com/office/drawing/2014/main" id="{65E19212-DC87-4A60-AF48-44D7F8D35723}"/>
              </a:ext>
            </a:extLst>
          </p:cNvPr>
          <p:cNvPicPr>
            <a:picLocks noChangeAspect="1"/>
          </p:cNvPicPr>
          <p:nvPr/>
        </p:nvPicPr>
        <p:blipFill>
          <a:blip r:embed="rId9"/>
          <a:stretch>
            <a:fillRect/>
          </a:stretch>
        </p:blipFill>
        <p:spPr>
          <a:xfrm>
            <a:off x="3733211" y="4469253"/>
            <a:ext cx="1314870" cy="1522275"/>
          </a:xfrm>
          <a:prstGeom prst="rect">
            <a:avLst/>
          </a:prstGeom>
        </p:spPr>
      </p:pic>
      <p:pic>
        <p:nvPicPr>
          <p:cNvPr id="9" name="Picture 8">
            <a:extLst>
              <a:ext uri="{FF2B5EF4-FFF2-40B4-BE49-F238E27FC236}">
                <a16:creationId xmlns:a16="http://schemas.microsoft.com/office/drawing/2014/main" id="{617E9875-A564-4188-BED7-F65FF1DEC066}"/>
              </a:ext>
            </a:extLst>
          </p:cNvPr>
          <p:cNvPicPr>
            <a:picLocks noChangeAspect="1"/>
          </p:cNvPicPr>
          <p:nvPr/>
        </p:nvPicPr>
        <p:blipFill>
          <a:blip r:embed="rId10"/>
          <a:stretch>
            <a:fillRect/>
          </a:stretch>
        </p:blipFill>
        <p:spPr>
          <a:xfrm>
            <a:off x="7449245" y="4302305"/>
            <a:ext cx="1512975" cy="1782996"/>
          </a:xfrm>
          <a:prstGeom prst="rect">
            <a:avLst/>
          </a:prstGeom>
        </p:spPr>
      </p:pic>
      <p:sp>
        <p:nvSpPr>
          <p:cNvPr id="27" name="TextBox 26">
            <a:extLst>
              <a:ext uri="{FF2B5EF4-FFF2-40B4-BE49-F238E27FC236}">
                <a16:creationId xmlns:a16="http://schemas.microsoft.com/office/drawing/2014/main" id="{A30103F1-764B-4C80-8DB0-CCFBE5B8B858}"/>
              </a:ext>
            </a:extLst>
          </p:cNvPr>
          <p:cNvSpPr txBox="1"/>
          <p:nvPr/>
        </p:nvSpPr>
        <p:spPr>
          <a:xfrm>
            <a:off x="4893851" y="4734590"/>
            <a:ext cx="1777428" cy="1077218"/>
          </a:xfrm>
          <a:prstGeom prst="rect">
            <a:avLst/>
          </a:prstGeom>
          <a:noFill/>
        </p:spPr>
        <p:txBody>
          <a:bodyPr wrap="square" rtlCol="0">
            <a:spAutoFit/>
          </a:bodyPr>
          <a:lstStyle/>
          <a:p>
            <a:r>
              <a:rPr lang="en-US" sz="3200" b="1" dirty="0"/>
              <a:t>Glass of </a:t>
            </a:r>
          </a:p>
          <a:p>
            <a:r>
              <a:rPr lang="en-US" sz="3200" b="1" dirty="0"/>
              <a:t>Water</a:t>
            </a:r>
            <a:endParaRPr lang="en-IE" sz="3200" b="1" dirty="0"/>
          </a:p>
        </p:txBody>
      </p:sp>
      <p:pic>
        <p:nvPicPr>
          <p:cNvPr id="2" name="Audio 1">
            <a:hlinkClick r:id="" action="ppaction://media"/>
            <a:extLst>
              <a:ext uri="{FF2B5EF4-FFF2-40B4-BE49-F238E27FC236}">
                <a16:creationId xmlns:a16="http://schemas.microsoft.com/office/drawing/2014/main" id="{E8338B1F-7FEC-47CD-9DC8-0339366E6A2C}"/>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92260774"/>
      </p:ext>
    </p:extLst>
  </p:cSld>
  <p:clrMapOvr>
    <a:masterClrMapping/>
  </p:clrMapOvr>
  <mc:AlternateContent xmlns:mc="http://schemas.openxmlformats.org/markup-compatibility/2006" xmlns:p14="http://schemas.microsoft.com/office/powerpoint/2010/main">
    <mc:Choice Requires="p14">
      <p:transition spd="slow" p14:dur="2000" advTm="24029"/>
    </mc:Choice>
    <mc:Fallback xmlns="">
      <p:transition spd="slow" advTm="240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20EDF49-4D8E-4D28-B746-CBCD7FA1EDF3}"/>
              </a:ext>
            </a:extLst>
          </p:cNvPr>
          <p:cNvSpPr>
            <a:spLocks noGrp="1"/>
          </p:cNvSpPr>
          <p:nvPr>
            <p:ph type="ctrTitle"/>
          </p:nvPr>
        </p:nvSpPr>
        <p:spPr/>
        <p:txBody>
          <a:bodyPr/>
          <a:lstStyle/>
          <a:p>
            <a:r>
              <a:rPr lang="en-IE" dirty="0"/>
              <a:t>The Online Interview</a:t>
            </a:r>
          </a:p>
        </p:txBody>
      </p:sp>
      <p:pic>
        <p:nvPicPr>
          <p:cNvPr id="4" name="Audio 3">
            <a:hlinkClick r:id="" action="ppaction://media"/>
            <a:extLst>
              <a:ext uri="{FF2B5EF4-FFF2-40B4-BE49-F238E27FC236}">
                <a16:creationId xmlns:a16="http://schemas.microsoft.com/office/drawing/2014/main" id="{976980B7-A993-41AB-8E12-426A4208C5E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6" name="Google Shape;342;p42">
            <a:extLst>
              <a:ext uri="{FF2B5EF4-FFF2-40B4-BE49-F238E27FC236}">
                <a16:creationId xmlns:a16="http://schemas.microsoft.com/office/drawing/2014/main" id="{D45D81FF-1E57-42C2-8288-5411A3551327}"/>
              </a:ext>
            </a:extLst>
          </p:cNvPr>
          <p:cNvSpPr txBox="1">
            <a:spLocks noGrp="1"/>
          </p:cNvSpPr>
          <p:nvPr>
            <p:ph type="subTitle" idx="1"/>
          </p:nvPr>
        </p:nvSpPr>
        <p:spPr>
          <a:xfrm flipH="1">
            <a:off x="407198" y="1268760"/>
            <a:ext cx="3096514" cy="4579087"/>
          </a:xfrm>
          <a:prstGeom prst="rect">
            <a:avLst/>
          </a:prstGeom>
        </p:spPr>
        <p:txBody>
          <a:bodyPr spcFirstLastPara="1" wrap="square" lIns="91425" tIns="91425" rIns="91425" bIns="91425" anchor="t" anchorCtr="0">
            <a:noAutofit/>
          </a:bodyPr>
          <a:lstStyle/>
          <a:p>
            <a:pPr algn="l"/>
            <a:r>
              <a:rPr lang="en-IE" sz="3000" b="1" dirty="0">
                <a:solidFill>
                  <a:schemeClr val="tx1"/>
                </a:solidFill>
              </a:rPr>
              <a:t>The interview board will log into the meeting at your allocated interview time.  </a:t>
            </a:r>
          </a:p>
          <a:p>
            <a:pPr algn="l"/>
            <a:endParaRPr lang="en-IE" sz="3000" b="1" dirty="0">
              <a:solidFill>
                <a:schemeClr val="tx1"/>
              </a:solidFill>
            </a:endParaRPr>
          </a:p>
          <a:p>
            <a:pPr algn="l"/>
            <a:r>
              <a:rPr lang="en-IE" sz="3000" b="1" dirty="0">
                <a:solidFill>
                  <a:schemeClr val="tx1"/>
                </a:solidFill>
              </a:rPr>
              <a:t>Be patient, this may take a few moments, don’t panic.</a:t>
            </a:r>
          </a:p>
          <a:p>
            <a:pPr algn="l"/>
            <a:r>
              <a:rPr lang="en-IE" sz="3000" b="1" dirty="0">
                <a:solidFill>
                  <a:schemeClr val="tx1"/>
                </a:solidFill>
              </a:rPr>
              <a:t> </a:t>
            </a:r>
          </a:p>
          <a:p>
            <a:pPr algn="l"/>
            <a:endParaRPr lang="en-IE" sz="3000" dirty="0"/>
          </a:p>
        </p:txBody>
      </p:sp>
      <p:sp>
        <p:nvSpPr>
          <p:cNvPr id="7" name="Rectangle 6">
            <a:extLst>
              <a:ext uri="{FF2B5EF4-FFF2-40B4-BE49-F238E27FC236}">
                <a16:creationId xmlns:a16="http://schemas.microsoft.com/office/drawing/2014/main" id="{DEE2A36E-15BF-463D-9FBC-E0F79B66E2B4}"/>
              </a:ext>
            </a:extLst>
          </p:cNvPr>
          <p:cNvSpPr/>
          <p:nvPr/>
        </p:nvSpPr>
        <p:spPr>
          <a:xfrm>
            <a:off x="4870886" y="1426192"/>
            <a:ext cx="6966048" cy="5170646"/>
          </a:xfrm>
          <a:prstGeom prst="rect">
            <a:avLst/>
          </a:prstGeom>
        </p:spPr>
        <p:txBody>
          <a:bodyPr wrap="square">
            <a:spAutoFit/>
          </a:bodyPr>
          <a:lstStyle/>
          <a:p>
            <a:r>
              <a:rPr lang="en-IE" sz="2400" b="1" dirty="0"/>
              <a:t>The Chairperson will …</a:t>
            </a:r>
          </a:p>
          <a:p>
            <a:endParaRPr lang="en-IE" sz="2400" b="1" dirty="0"/>
          </a:p>
          <a:p>
            <a:endParaRPr lang="en-IE" sz="2400" b="1" dirty="0"/>
          </a:p>
          <a:p>
            <a:pPr marL="806450"/>
            <a:r>
              <a:rPr lang="en-IE" sz="2400" b="1" dirty="0"/>
              <a:t>confirm your identity</a:t>
            </a:r>
          </a:p>
          <a:p>
            <a:pPr marL="806450">
              <a:buFont typeface="Arial" panose="020B0604020202020204" pitchFamily="34" charset="0"/>
              <a:buChar char="•"/>
            </a:pPr>
            <a:endParaRPr lang="en-IE" sz="2400" b="1" dirty="0"/>
          </a:p>
          <a:p>
            <a:pPr marL="806450"/>
            <a:r>
              <a:rPr lang="en-IE" sz="2400" b="1" dirty="0"/>
              <a:t>introduce the board members and the </a:t>
            </a:r>
            <a:br>
              <a:rPr lang="en-IE" sz="2400" b="1" dirty="0"/>
            </a:br>
            <a:r>
              <a:rPr lang="en-IE" sz="2400" b="1" dirty="0"/>
              <a:t>format of the interview</a:t>
            </a:r>
          </a:p>
          <a:p>
            <a:pPr marL="806450">
              <a:buFont typeface="Arial" panose="020B0604020202020204" pitchFamily="34" charset="0"/>
              <a:buChar char="•"/>
            </a:pPr>
            <a:endParaRPr lang="en-IE" sz="2400" b="1" dirty="0"/>
          </a:p>
          <a:p>
            <a:pPr marL="806450"/>
            <a:r>
              <a:rPr lang="en-IE" sz="2400" b="1" dirty="0"/>
              <a:t>confirm that everyone can see and hear </a:t>
            </a:r>
            <a:br>
              <a:rPr lang="en-IE" sz="2400" b="1" dirty="0"/>
            </a:br>
            <a:r>
              <a:rPr lang="en-IE" sz="2400" b="1" dirty="0"/>
              <a:t>each other</a:t>
            </a:r>
          </a:p>
          <a:p>
            <a:pPr marL="806450">
              <a:buFont typeface="Arial" panose="020B0604020202020204" pitchFamily="34" charset="0"/>
              <a:buChar char="•"/>
            </a:pPr>
            <a:endParaRPr lang="en-IE" sz="2400" b="1" dirty="0"/>
          </a:p>
          <a:p>
            <a:pPr marL="806450"/>
            <a:r>
              <a:rPr lang="en-IE" sz="2400" b="1" dirty="0"/>
              <a:t>formally start and end interview</a:t>
            </a:r>
          </a:p>
          <a:p>
            <a:pPr marL="342900" indent="-342900">
              <a:buFont typeface="Arial" panose="020B0604020202020204" pitchFamily="34" charset="0"/>
              <a:buChar char="•"/>
            </a:pPr>
            <a:endParaRPr lang="en-IE" sz="2400" b="1" dirty="0"/>
          </a:p>
          <a:p>
            <a:endParaRPr lang="en-IE" b="1" dirty="0"/>
          </a:p>
        </p:txBody>
      </p:sp>
      <p:pic>
        <p:nvPicPr>
          <p:cNvPr id="8" name="Picture 7" descr="A close up of a sign&#10;&#10;Description automatically generated">
            <a:extLst>
              <a:ext uri="{FF2B5EF4-FFF2-40B4-BE49-F238E27FC236}">
                <a16:creationId xmlns:a16="http://schemas.microsoft.com/office/drawing/2014/main" id="{D99AF895-AD8E-4E69-9957-C2F26C36E327}"/>
              </a:ext>
            </a:extLst>
          </p:cNvPr>
          <p:cNvPicPr>
            <a:picLocks noChangeAspect="1"/>
          </p:cNvPicPr>
          <p:nvPr/>
        </p:nvPicPr>
        <p:blipFill>
          <a:blip r:embed="rId6"/>
          <a:stretch>
            <a:fillRect/>
          </a:stretch>
        </p:blipFill>
        <p:spPr>
          <a:xfrm>
            <a:off x="4571123" y="2215630"/>
            <a:ext cx="980728" cy="980728"/>
          </a:xfrm>
          <a:prstGeom prst="rect">
            <a:avLst/>
          </a:prstGeom>
        </p:spPr>
      </p:pic>
      <p:pic>
        <p:nvPicPr>
          <p:cNvPr id="9" name="Picture 8" descr="A close up of a sign&#10;&#10;Description automatically generated">
            <a:extLst>
              <a:ext uri="{FF2B5EF4-FFF2-40B4-BE49-F238E27FC236}">
                <a16:creationId xmlns:a16="http://schemas.microsoft.com/office/drawing/2014/main" id="{D8CD597F-ADD4-4CA2-A66C-A76044898CF6}"/>
              </a:ext>
            </a:extLst>
          </p:cNvPr>
          <p:cNvPicPr>
            <a:picLocks noChangeAspect="1"/>
          </p:cNvPicPr>
          <p:nvPr/>
        </p:nvPicPr>
        <p:blipFill>
          <a:blip r:embed="rId6"/>
          <a:stretch>
            <a:fillRect/>
          </a:stretch>
        </p:blipFill>
        <p:spPr>
          <a:xfrm>
            <a:off x="4571123" y="3174861"/>
            <a:ext cx="980728" cy="980728"/>
          </a:xfrm>
          <a:prstGeom prst="rect">
            <a:avLst/>
          </a:prstGeom>
        </p:spPr>
      </p:pic>
      <p:pic>
        <p:nvPicPr>
          <p:cNvPr id="10" name="Picture 9" descr="A close up of a sign&#10;&#10;Description automatically generated">
            <a:extLst>
              <a:ext uri="{FF2B5EF4-FFF2-40B4-BE49-F238E27FC236}">
                <a16:creationId xmlns:a16="http://schemas.microsoft.com/office/drawing/2014/main" id="{67B19D9F-EF18-4A35-9162-19BE58B6D697}"/>
              </a:ext>
            </a:extLst>
          </p:cNvPr>
          <p:cNvPicPr>
            <a:picLocks noChangeAspect="1"/>
          </p:cNvPicPr>
          <p:nvPr/>
        </p:nvPicPr>
        <p:blipFill>
          <a:blip r:embed="rId6"/>
          <a:stretch>
            <a:fillRect/>
          </a:stretch>
        </p:blipFill>
        <p:spPr>
          <a:xfrm>
            <a:off x="4617924" y="4079587"/>
            <a:ext cx="980728" cy="980728"/>
          </a:xfrm>
          <a:prstGeom prst="rect">
            <a:avLst/>
          </a:prstGeom>
        </p:spPr>
      </p:pic>
      <p:pic>
        <p:nvPicPr>
          <p:cNvPr id="11" name="Picture 10" descr="A close up of a sign&#10;&#10;Description automatically generated">
            <a:extLst>
              <a:ext uri="{FF2B5EF4-FFF2-40B4-BE49-F238E27FC236}">
                <a16:creationId xmlns:a16="http://schemas.microsoft.com/office/drawing/2014/main" id="{6A2A7FD7-3BC2-4543-B806-00F1EECF218C}"/>
              </a:ext>
            </a:extLst>
          </p:cNvPr>
          <p:cNvPicPr>
            <a:picLocks noChangeAspect="1"/>
          </p:cNvPicPr>
          <p:nvPr/>
        </p:nvPicPr>
        <p:blipFill>
          <a:blip r:embed="rId6"/>
          <a:stretch>
            <a:fillRect/>
          </a:stretch>
        </p:blipFill>
        <p:spPr>
          <a:xfrm>
            <a:off x="4571123" y="5060315"/>
            <a:ext cx="980728" cy="980728"/>
          </a:xfrm>
          <a:prstGeom prst="rect">
            <a:avLst/>
          </a:prstGeom>
        </p:spPr>
      </p:pic>
      <p:sp>
        <p:nvSpPr>
          <p:cNvPr id="12" name="Google Shape;350;p42">
            <a:extLst>
              <a:ext uri="{FF2B5EF4-FFF2-40B4-BE49-F238E27FC236}">
                <a16:creationId xmlns:a16="http://schemas.microsoft.com/office/drawing/2014/main" id="{4DBC9906-72E0-4DDF-BC9F-4EC235198AA2}"/>
              </a:ext>
            </a:extLst>
          </p:cNvPr>
          <p:cNvSpPr/>
          <p:nvPr/>
        </p:nvSpPr>
        <p:spPr>
          <a:xfrm rot="5400000" flipH="1" flipV="1">
            <a:off x="1685287" y="3653669"/>
            <a:ext cx="4752528" cy="45719"/>
          </a:xfrm>
          <a:prstGeom prst="rect">
            <a:avLst/>
          </a:prstGeom>
          <a:solidFill>
            <a:srgbClr val="C00000">
              <a:alpha val="8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Tree>
    <p:extLst>
      <p:ext uri="{BB962C8B-B14F-4D97-AF65-F5344CB8AC3E}">
        <p14:creationId xmlns:p14="http://schemas.microsoft.com/office/powerpoint/2010/main" val="4238636819"/>
      </p:ext>
    </p:extLst>
  </p:cSld>
  <p:clrMapOvr>
    <a:masterClrMapping/>
  </p:clrMapOvr>
  <mc:AlternateContent xmlns:mc="http://schemas.openxmlformats.org/markup-compatibility/2006" xmlns:p14="http://schemas.microsoft.com/office/powerpoint/2010/main">
    <mc:Choice Requires="p14">
      <p:transition spd="slow" p14:dur="2000" advTm="40998"/>
    </mc:Choice>
    <mc:Fallback xmlns="">
      <p:transition spd="slow" advTm="409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1731</TotalTime>
  <Words>893</Words>
  <Application>Microsoft Office PowerPoint</Application>
  <PresentationFormat>Widescreen</PresentationFormat>
  <Paragraphs>118</Paragraphs>
  <Slides>13</Slides>
  <Notes>10</Notes>
  <HiddenSlides>0</HiddenSlides>
  <MMClips>11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13</vt:i4>
      </vt:variant>
    </vt:vector>
  </HeadingPairs>
  <TitlesOfParts>
    <vt:vector size="16" baseType="lpstr">
      <vt:lpstr>Arial</vt:lpstr>
      <vt:lpstr>Calibri</vt:lpstr>
      <vt:lpstr>Office Theme</vt:lpstr>
      <vt:lpstr>PowerPoint Presentation</vt:lpstr>
      <vt:lpstr>Online Interviews with Cork City Council</vt:lpstr>
      <vt:lpstr>Be prepared  </vt:lpstr>
      <vt:lpstr>Be prepared - setting up </vt:lpstr>
      <vt:lpstr>Be prepared - be centred on the screen</vt:lpstr>
      <vt:lpstr>Be prepared – your surroundings </vt:lpstr>
      <vt:lpstr>Be prepared  - dress professionally</vt:lpstr>
      <vt:lpstr>Be Prepared - checklist</vt:lpstr>
      <vt:lpstr>The Online Interview</vt:lpstr>
      <vt:lpstr>Answering questions during your interview</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Design 1</dc:creator>
  <cp:lastModifiedBy>Denise Murphy</cp:lastModifiedBy>
  <cp:revision>134</cp:revision>
  <cp:lastPrinted>2019-09-09T13:11:21Z</cp:lastPrinted>
  <dcterms:created xsi:type="dcterms:W3CDTF">2018-10-09T07:25:26Z</dcterms:created>
  <dcterms:modified xsi:type="dcterms:W3CDTF">2020-06-18T13:07:54Z</dcterms:modified>
</cp:coreProperties>
</file>